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77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7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7.xlsx"/></Relationships>
</file>

<file path=ppt/charts/chart7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D8E5F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一次振り分け精度</c:v>
                  </c:pt>
                  <c:pt idx="1">
                    <c:v>滞留件数</c:v>
                  </c:pt>
                  <c:pt idx="2">
                    <c:v>再対応率</c:v>
                  </c:pt>
                  <c:pt idx="3">
                    <c:v>一次解決率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53</c:v>
                </c:pt>
                <c:pt idx="1">
                  <c:v>48</c:v>
                </c:pt>
                <c:pt idx="2">
                  <c:v>44</c:v>
                </c:pt>
                <c:pt idx="3">
                  <c:v>57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1D4EA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一次振り分け精度</c:v>
                  </c:pt>
                  <c:pt idx="1">
                    <c:v>滞留件数</c:v>
                  </c:pt>
                  <c:pt idx="2">
                    <c:v>再対応率</c:v>
                  </c:pt>
                  <c:pt idx="3">
                    <c:v>一次解決率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81</c:v>
                </c:pt>
                <c:pt idx="1">
                  <c:v>76</c:v>
                </c:pt>
                <c:pt idx="2">
                  <c:v>72</c:v>
                </c:pt>
                <c:pt idx="3">
                  <c:v>83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2E6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731520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479792" y="731520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375904" y="731520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272016" y="731520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68128" y="731520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064240" y="731520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583680" y="1719072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479792" y="1719072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375904" y="1719072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272016" y="1719072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168128" y="1719072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064240" y="1719072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583680" y="2706624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479792" y="2706624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375904" y="2706624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272016" y="2706624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68128" y="2706624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1064240" y="2706624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583680" y="3694176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479792" y="3694176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375904" y="3694176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9272016" y="3694176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0168128" y="3694176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064240" y="3694176"/>
            <a:ext cx="621792" cy="621792"/>
          </a:xfrm>
          <a:prstGeom prst="roundRect">
            <a:avLst/>
          </a:prstGeom>
          <a:solidFill>
            <a:srgbClr val="37A9FF">
              <a:alpha val="52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583680" y="4681728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479792" y="4681728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8375904" y="4681728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272016" y="4681728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0168128" y="4681728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1064240" y="4681728"/>
            <a:ext cx="621792" cy="621792"/>
          </a:xfrm>
          <a:prstGeom prst="roundRect">
            <a:avLst/>
          </a:prstGeom>
          <a:solidFill>
            <a:srgbClr val="1D4EA3">
              <a:alpha val="52000"/>
            </a:srgbClr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問い合わせトリアージレビュー</a:t>
            </a:r>
            <a:endParaRPr lang="en-US" sz="3400" dirty="0"/>
          </a:p>
        </p:txBody>
      </p:sp>
      <p:sp>
        <p:nvSpPr>
          <p:cNvPr id="33" name="Text 31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トリアージ品質の標準化を起点に、現状整理から実行計画までを短時間で合意形成する構成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SUPPORT OPS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主要リスクと対策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主要リスクと対策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定義の不統一</a:t>
            </a:r>
            <a:endParaRPr lang="en-US" sz="1200" dirty="0"/>
          </a:p>
        </p:txBody>
      </p:sp>
      <p:sp>
        <p:nvSpPr>
          <p:cNvPr id="59" name="Text 57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比較不能で判断遅延</a:t>
            </a:r>
            <a:endParaRPr lang="en-US" sz="1100" dirty="0"/>
          </a:p>
        </p:txBody>
      </p:sp>
      <p:sp>
        <p:nvSpPr>
          <p:cNvPr id="60" name="Text 58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定義書を固定しレビュー前に合意</a:t>
            </a:r>
            <a:endParaRPr lang="en-US" sz="1100" dirty="0"/>
          </a:p>
        </p:txBody>
      </p:sp>
      <p:sp>
        <p:nvSpPr>
          <p:cNvPr id="61" name="Shape 59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実行優先度の分散</a:t>
            </a:r>
            <a:endParaRPr lang="en-US" sz="1200" dirty="0"/>
          </a:p>
        </p:txBody>
      </p:sp>
      <p:sp>
        <p:nvSpPr>
          <p:cNvPr id="64" name="Text 62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成果未達</a:t>
            </a:r>
            <a:endParaRPr lang="en-US" sz="1100" dirty="0"/>
          </a:p>
        </p:txBody>
      </p:sp>
      <p:sp>
        <p:nvSpPr>
          <p:cNvPr id="65" name="Text 63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優先施策を3件以内に絞る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68" name="Text 66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フォロー不足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改善の停滞</a:t>
            </a:r>
            <a:endParaRPr lang="en-US" sz="1100" dirty="0"/>
          </a:p>
        </p:txBody>
      </p:sp>
      <p:sp>
        <p:nvSpPr>
          <p:cNvPr id="70" name="Text 68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月次レビューと責任者報告を必須化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想定質問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想定質問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何から着手すべきか？</a:t>
            </a:r>
            <a:endParaRPr lang="en-US" sz="1100" dirty="0"/>
          </a:p>
        </p:txBody>
      </p:sp>
      <p:sp>
        <p:nvSpPr>
          <p:cNvPr id="58" name="Text 56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トリアージ品質の標準化に直結する最優先施策から着手します。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どの指標で成果を判断するか？</a:t>
            </a:r>
            <a:endParaRPr lang="en-US" sz="1100" dirty="0"/>
          </a:p>
        </p:txBody>
      </p:sp>
      <p:sp>
        <p:nvSpPr>
          <p:cNvPr id="61" name="Text 59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本資料で定義した主要KPIを月次で追跡します。</a:t>
            </a:r>
            <a:endParaRPr lang="en-US" sz="1100" dirty="0"/>
          </a:p>
        </p:txBody>
      </p:sp>
      <p:sp>
        <p:nvSpPr>
          <p:cNvPr id="62" name="Shape 60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関係部門との連携方法は？</a:t>
            </a:r>
            <a:endParaRPr lang="en-US" sz="1100" dirty="0"/>
          </a:p>
        </p:txBody>
      </p:sp>
      <p:sp>
        <p:nvSpPr>
          <p:cNvPr id="64" name="Text 62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役割分担とレビュー周期を固定し、横断で運用します。</a:t>
            </a:r>
            <a:endParaRPr lang="en-US" sz="1100" dirty="0"/>
          </a:p>
        </p:txBody>
      </p:sp>
      <p:sp>
        <p:nvSpPr>
          <p:cNvPr id="65" name="Shape 63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改善が進まない場合の対応は？</a:t>
            </a:r>
            <a:endParaRPr lang="en-US" sz="1100" dirty="0"/>
          </a:p>
        </p:txBody>
      </p:sp>
      <p:sp>
        <p:nvSpPr>
          <p:cNvPr id="67" name="Text 65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中間レビューで優先施策を見直し、配分を再調整します。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承認依頼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承認依頼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重点施策3件の承認</a:t>
            </a:r>
            <a:endParaRPr lang="en-US" sz="1300" dirty="0"/>
          </a:p>
        </p:txBody>
      </p:sp>
      <p:sp>
        <p:nvSpPr>
          <p:cNvPr id="60" name="Shape 58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推進責任者の任命</a:t>
            </a:r>
            <a:endParaRPr lang="en-US" sz="1300" dirty="0"/>
          </a:p>
        </p:txBody>
      </p:sp>
      <p:sp>
        <p:nvSpPr>
          <p:cNvPr id="63" name="Shape 61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90日計画の承認</a:t>
            </a:r>
            <a:endParaRPr lang="en-US" sz="1300" dirty="0"/>
          </a:p>
        </p:txBody>
      </p:sp>
      <p:sp>
        <p:nvSpPr>
          <p:cNvPr id="66" name="Shape 64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68" name="Text 66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月次レビュー会の開催確定</a:t>
            </a:r>
            <a:endParaRPr lang="en-US" sz="1300" dirty="0"/>
          </a:p>
        </p:txBody>
      </p:sp>
      <p:sp>
        <p:nvSpPr>
          <p:cNvPr id="69" name="Text 67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本資料の進行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本資料の進行</a:t>
            </a:r>
            <a:endParaRPr lang="en-US" sz="2400" dirty="0"/>
          </a:p>
        </p:txBody>
      </p:sp>
      <p:sp>
        <p:nvSpPr>
          <p:cNvPr id="56" name="Text 54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639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57" name="Shape 55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運用現状</a:t>
            </a:r>
            <a:endParaRPr lang="en-US" sz="1300" dirty="0"/>
          </a:p>
        </p:txBody>
      </p:sp>
      <p:sp>
        <p:nvSpPr>
          <p:cNvPr id="61" name="Shape 59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63" name="Shape 61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課題分類</a:t>
            </a:r>
            <a:endParaRPr lang="en-US" sz="1300" dirty="0"/>
          </a:p>
        </p:txBody>
      </p:sp>
      <p:sp>
        <p:nvSpPr>
          <p:cNvPr id="65" name="Shape 63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67" name="Shape 65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原因分析</a:t>
            </a:r>
            <a:endParaRPr lang="en-US" sz="1300" dirty="0"/>
          </a:p>
        </p:txBody>
      </p:sp>
      <p:sp>
        <p:nvSpPr>
          <p:cNvPr id="69" name="Shape 67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71" name="Shape 69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改善施策</a:t>
            </a:r>
            <a:endParaRPr lang="en-US" sz="1300" dirty="0"/>
          </a:p>
        </p:txBody>
      </p:sp>
      <p:sp>
        <p:nvSpPr>
          <p:cNvPr id="73" name="Shape 71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75" name="Shape 73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実行体制</a:t>
            </a:r>
            <a:endParaRPr lang="en-US" sz="1300" dirty="0"/>
          </a:p>
        </p:txBody>
      </p:sp>
      <p:sp>
        <p:nvSpPr>
          <p:cNvPr id="77" name="Shape 75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79" name="Shape 77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0" name="Text 78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レビュー計画</a:t>
            </a:r>
            <a:endParaRPr lang="en-US" sz="1300" dirty="0"/>
          </a:p>
        </p:txBody>
      </p:sp>
      <p:sp>
        <p:nvSpPr>
          <p:cNvPr id="81" name="Shape 79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83" name="Text 81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結論サマリー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結論サマリー</a:t>
            </a:r>
            <a:endParaRPr lang="en-US" sz="2400" dirty="0"/>
          </a:p>
        </p:txBody>
      </p:sp>
      <p:sp>
        <p:nvSpPr>
          <p:cNvPr id="56" name="Text 54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639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最初に意思決定者へ結論を提示</a:t>
            </a:r>
            <a:endParaRPr lang="en-US" sz="1200" dirty="0"/>
          </a:p>
        </p:txBody>
      </p:sp>
      <p:sp>
        <p:nvSpPr>
          <p:cNvPr id="57" name="Shape 55"/>
          <p:cNvSpPr/>
          <p:nvPr/>
        </p:nvSpPr>
        <p:spPr>
          <a:xfrm>
            <a:off x="731520" y="1664208"/>
            <a:ext cx="10972800" cy="1115568"/>
          </a:xfrm>
          <a:prstGeom prst="round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50976" y="1847088"/>
            <a:ext cx="914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結論</a:t>
            </a:r>
            <a:endParaRPr lang="en-US" sz="1100" dirty="0"/>
          </a:p>
        </p:txBody>
      </p:sp>
      <p:sp>
        <p:nvSpPr>
          <p:cNvPr id="59" name="Text 57"/>
          <p:cNvSpPr/>
          <p:nvPr/>
        </p:nvSpPr>
        <p:spPr>
          <a:xfrm>
            <a:off x="1975104" y="1810512"/>
            <a:ext cx="9509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優先度基準を統一し、滞留と再対応を低減する</a:t>
            </a:r>
            <a:endParaRPr lang="en-US" sz="1400" dirty="0"/>
          </a:p>
        </p:txBody>
      </p:sp>
      <p:sp>
        <p:nvSpPr>
          <p:cNvPr id="60" name="Shape 58"/>
          <p:cNvSpPr/>
          <p:nvPr/>
        </p:nvSpPr>
        <p:spPr>
          <a:xfrm>
            <a:off x="731520" y="2999232"/>
            <a:ext cx="3493008" cy="196596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914400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1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914400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トリアージ品質の標準化に直結する主要論点を先に合意できる</a:t>
            </a:r>
            <a:endParaRPr lang="en-US" sz="1100" dirty="0"/>
          </a:p>
        </p:txBody>
      </p:sp>
      <p:sp>
        <p:nvSpPr>
          <p:cNvPr id="63" name="Shape 61"/>
          <p:cNvSpPr/>
          <p:nvPr/>
        </p:nvSpPr>
        <p:spPr>
          <a:xfrm>
            <a:off x="4370832" y="2999232"/>
            <a:ext cx="3493008" cy="1965960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4553712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2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4553712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指標・体制・期限を同時に提示し、実行の遅れを防げる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8010144" y="2999232"/>
            <a:ext cx="3493008" cy="196596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8193024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3</a:t>
            </a:r>
            <a:endParaRPr lang="en-US" sz="1000" dirty="0"/>
          </a:p>
        </p:txBody>
      </p:sp>
      <p:sp>
        <p:nvSpPr>
          <p:cNvPr id="68" name="Text 66"/>
          <p:cNvSpPr/>
          <p:nvPr/>
        </p:nvSpPr>
        <p:spPr>
          <a:xfrm>
            <a:off x="8193024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レビュー会で次アクションを即時確定できる</a:t>
            </a:r>
            <a:endParaRPr lang="en-US" sz="1100" dirty="0"/>
          </a:p>
        </p:txBody>
      </p:sp>
      <p:sp>
        <p:nvSpPr>
          <p:cNvPr id="69" name="Shape 67"/>
          <p:cNvSpPr/>
          <p:nvPr/>
        </p:nvSpPr>
        <p:spPr>
          <a:xfrm>
            <a:off x="731520" y="5888736"/>
            <a:ext cx="10972800" cy="402336"/>
          </a:xfrm>
          <a:prstGeom prst="roundRect">
            <a:avLst/>
          </a:prstGeom>
          <a:solidFill>
            <a:srgbClr val="37A9FF">
              <a:alpha val="84000"/>
            </a:srgbClr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960120" y="5998464"/>
            <a:ext cx="10515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本日お願いしたい意思決定: 重点施策と推進体制、レビュー日程の承認をお願いしたい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現状課題と改善方針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現状課題と改善方針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現状の課題</a:t>
            </a:r>
            <a:endParaRPr lang="en-US" sz="1600" dirty="0"/>
          </a:p>
        </p:txBody>
      </p:sp>
      <p:sp>
        <p:nvSpPr>
          <p:cNvPr id="59" name="Text 57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改善アプローチ</a:t>
            </a:r>
            <a:endParaRPr lang="en-US" sz="1600" dirty="0"/>
          </a:p>
        </p:txBody>
      </p:sp>
      <p:sp>
        <p:nvSpPr>
          <p:cNvPr id="60" name="Text 58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・対応品質のばらつき</a:t>
            </a:r>
            <a:endParaRPr lang="en-US" sz="1300" dirty="0"/>
          </a:p>
        </p:txBody>
      </p:sp>
      <p:sp>
        <p:nvSpPr>
          <p:cNvPr id="61" name="Text 59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・原因分析が属人化</a:t>
            </a:r>
            <a:endParaRPr lang="en-US" sz="1300" dirty="0"/>
          </a:p>
        </p:txBody>
      </p:sp>
      <p:sp>
        <p:nvSpPr>
          <p:cNvPr id="62" name="Text 60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・再発防止が弱い</a:t>
            </a:r>
            <a:endParaRPr lang="en-US" sz="1300" dirty="0"/>
          </a:p>
        </p:txBody>
      </p:sp>
      <p:sp>
        <p:nvSpPr>
          <p:cNvPr id="63" name="Text 61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・運用KPIを統一</a:t>
            </a:r>
            <a:endParaRPr lang="en-US" sz="1300" dirty="0"/>
          </a:p>
        </p:txBody>
      </p:sp>
      <p:sp>
        <p:nvSpPr>
          <p:cNvPr id="64" name="Text 62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・要因分類を標準化</a:t>
            </a:r>
            <a:endParaRPr lang="en-US" sz="1300" dirty="0"/>
          </a:p>
        </p:txBody>
      </p:sp>
      <p:sp>
        <p:nvSpPr>
          <p:cNvPr id="65" name="Text 63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・改善サイクルを定例化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重要論点の整理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重要論点の整理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691640"/>
            <a:ext cx="2194560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82296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論点</a:t>
            </a:r>
            <a:endParaRPr lang="en-US" sz="1200" dirty="0"/>
          </a:p>
        </p:txBody>
      </p:sp>
      <p:sp>
        <p:nvSpPr>
          <p:cNvPr id="58" name="Shape 56"/>
          <p:cNvSpPr/>
          <p:nvPr/>
        </p:nvSpPr>
        <p:spPr>
          <a:xfrm>
            <a:off x="2926080" y="1691640"/>
            <a:ext cx="2651760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3017520" y="1874520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5577840" y="1691640"/>
            <a:ext cx="2011680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566928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</a:t>
            </a:r>
            <a:endParaRPr lang="en-US" sz="1200" dirty="0"/>
          </a:p>
        </p:txBody>
      </p:sp>
      <p:sp>
        <p:nvSpPr>
          <p:cNvPr id="62" name="Shape 60"/>
          <p:cNvSpPr/>
          <p:nvPr/>
        </p:nvSpPr>
        <p:spPr>
          <a:xfrm>
            <a:off x="7589520" y="1691640"/>
            <a:ext cx="5330952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7680960" y="1874520"/>
            <a:ext cx="514807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打ち手</a:t>
            </a:r>
            <a:endParaRPr lang="en-US" sz="1200" dirty="0"/>
          </a:p>
        </p:txBody>
      </p:sp>
      <p:sp>
        <p:nvSpPr>
          <p:cNvPr id="64" name="Shape 62"/>
          <p:cNvSpPr/>
          <p:nvPr/>
        </p:nvSpPr>
        <p:spPr>
          <a:xfrm>
            <a:off x="73152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82296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トリアージ品質の標準化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2926080" y="2258568"/>
            <a:ext cx="26517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3017520" y="2395728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運用にばらつき</a:t>
            </a:r>
            <a:endParaRPr lang="en-US" sz="1100" dirty="0"/>
          </a:p>
        </p:txBody>
      </p:sp>
      <p:sp>
        <p:nvSpPr>
          <p:cNvPr id="68" name="Shape 66"/>
          <p:cNvSpPr/>
          <p:nvPr/>
        </p:nvSpPr>
        <p:spPr>
          <a:xfrm>
            <a:off x="557784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566928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標準化を実現</a:t>
            </a:r>
            <a:endParaRPr lang="en-US" sz="1100" dirty="0"/>
          </a:p>
        </p:txBody>
      </p:sp>
      <p:sp>
        <p:nvSpPr>
          <p:cNvPr id="70" name="Shape 68"/>
          <p:cNvSpPr/>
          <p:nvPr/>
        </p:nvSpPr>
        <p:spPr>
          <a:xfrm>
            <a:off x="7589520" y="2258568"/>
            <a:ext cx="53309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7680960" y="2395728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指標定義とレビュー運用を統一</a:t>
            </a:r>
            <a:endParaRPr lang="en-US" sz="1100" dirty="0"/>
          </a:p>
        </p:txBody>
      </p:sp>
      <p:sp>
        <p:nvSpPr>
          <p:cNvPr id="72" name="Shape 70"/>
          <p:cNvSpPr/>
          <p:nvPr/>
        </p:nvSpPr>
        <p:spPr>
          <a:xfrm>
            <a:off x="731520" y="2953512"/>
            <a:ext cx="219456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82296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合意形成</a:t>
            </a:r>
            <a:endParaRPr lang="en-US" sz="1100" dirty="0"/>
          </a:p>
        </p:txBody>
      </p:sp>
      <p:sp>
        <p:nvSpPr>
          <p:cNvPr id="74" name="Shape 72"/>
          <p:cNvSpPr/>
          <p:nvPr/>
        </p:nvSpPr>
        <p:spPr>
          <a:xfrm>
            <a:off x="2926080" y="2953512"/>
            <a:ext cx="265176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3017520" y="3090672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会議で論点が拡散</a:t>
            </a:r>
            <a:endParaRPr lang="en-US" sz="1100" dirty="0"/>
          </a:p>
        </p:txBody>
      </p:sp>
      <p:sp>
        <p:nvSpPr>
          <p:cNvPr id="76" name="Shape 74"/>
          <p:cNvSpPr/>
          <p:nvPr/>
        </p:nvSpPr>
        <p:spPr>
          <a:xfrm>
            <a:off x="5577840" y="2953512"/>
            <a:ext cx="201168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566928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判断速度を改善</a:t>
            </a:r>
            <a:endParaRPr lang="en-US" sz="1100" dirty="0"/>
          </a:p>
        </p:txBody>
      </p:sp>
      <p:sp>
        <p:nvSpPr>
          <p:cNvPr id="78" name="Shape 76"/>
          <p:cNvSpPr/>
          <p:nvPr/>
        </p:nvSpPr>
        <p:spPr>
          <a:xfrm>
            <a:off x="7589520" y="2953512"/>
            <a:ext cx="5330952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7680960" y="3090672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意思決定項目を事前に固定</a:t>
            </a:r>
            <a:endParaRPr lang="en-US" sz="1100" dirty="0"/>
          </a:p>
        </p:txBody>
      </p:sp>
      <p:sp>
        <p:nvSpPr>
          <p:cNvPr id="80" name="Shape 78"/>
          <p:cNvSpPr/>
          <p:nvPr/>
        </p:nvSpPr>
        <p:spPr>
          <a:xfrm>
            <a:off x="73152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82296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実行管理</a:t>
            </a:r>
            <a:endParaRPr lang="en-US" sz="1100" dirty="0"/>
          </a:p>
        </p:txBody>
      </p:sp>
      <p:sp>
        <p:nvSpPr>
          <p:cNvPr id="82" name="Shape 80"/>
          <p:cNvSpPr/>
          <p:nvPr/>
        </p:nvSpPr>
        <p:spPr>
          <a:xfrm>
            <a:off x="2926080" y="3648456"/>
            <a:ext cx="26517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3017520" y="3785616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担当と期限が曖昧</a:t>
            </a:r>
            <a:endParaRPr lang="en-US" sz="1100" dirty="0"/>
          </a:p>
        </p:txBody>
      </p:sp>
      <p:sp>
        <p:nvSpPr>
          <p:cNvPr id="84" name="Shape 82"/>
          <p:cNvSpPr/>
          <p:nvPr/>
        </p:nvSpPr>
        <p:spPr>
          <a:xfrm>
            <a:off x="557784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566928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遅延を抑制</a:t>
            </a:r>
            <a:endParaRPr lang="en-US" sz="1100" dirty="0"/>
          </a:p>
        </p:txBody>
      </p:sp>
      <p:sp>
        <p:nvSpPr>
          <p:cNvPr id="86" name="Shape 84"/>
          <p:cNvSpPr/>
          <p:nvPr/>
        </p:nvSpPr>
        <p:spPr>
          <a:xfrm>
            <a:off x="7589520" y="3648456"/>
            <a:ext cx="53309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7" name="Text 85"/>
          <p:cNvSpPr/>
          <p:nvPr/>
        </p:nvSpPr>
        <p:spPr>
          <a:xfrm>
            <a:off x="7680960" y="3785616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責任者・期限・評価指標を明確化</a:t>
            </a:r>
            <a:endParaRPr lang="en-US" sz="1100" dirty="0"/>
          </a:p>
        </p:txBody>
      </p:sp>
      <p:sp>
        <p:nvSpPr>
          <p:cNvPr id="88" name="Shape 86"/>
          <p:cNvSpPr/>
          <p:nvPr/>
        </p:nvSpPr>
        <p:spPr>
          <a:xfrm>
            <a:off x="731520" y="4343400"/>
            <a:ext cx="219456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9" name="Text 87"/>
          <p:cNvSpPr/>
          <p:nvPr/>
        </p:nvSpPr>
        <p:spPr>
          <a:xfrm>
            <a:off x="82296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効果測定</a:t>
            </a:r>
            <a:endParaRPr lang="en-US" sz="1100" dirty="0"/>
          </a:p>
        </p:txBody>
      </p:sp>
      <p:sp>
        <p:nvSpPr>
          <p:cNvPr id="90" name="Shape 88"/>
          <p:cNvSpPr/>
          <p:nvPr/>
        </p:nvSpPr>
        <p:spPr>
          <a:xfrm>
            <a:off x="2926080" y="4343400"/>
            <a:ext cx="265176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1" name="Text 89"/>
          <p:cNvSpPr/>
          <p:nvPr/>
        </p:nvSpPr>
        <p:spPr>
          <a:xfrm>
            <a:off x="3017520" y="4480560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成果が可視化されない</a:t>
            </a:r>
            <a:endParaRPr lang="en-US" sz="1100" dirty="0"/>
          </a:p>
        </p:txBody>
      </p:sp>
      <p:sp>
        <p:nvSpPr>
          <p:cNvPr id="92" name="Shape 90"/>
          <p:cNvSpPr/>
          <p:nvPr/>
        </p:nvSpPr>
        <p:spPr>
          <a:xfrm>
            <a:off x="5577840" y="4343400"/>
            <a:ext cx="2011680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3" name="Text 91"/>
          <p:cNvSpPr/>
          <p:nvPr/>
        </p:nvSpPr>
        <p:spPr>
          <a:xfrm>
            <a:off x="566928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継続改善を実現</a:t>
            </a:r>
            <a:endParaRPr lang="en-US" sz="1100" dirty="0"/>
          </a:p>
        </p:txBody>
      </p:sp>
      <p:sp>
        <p:nvSpPr>
          <p:cNvPr id="94" name="Shape 92"/>
          <p:cNvSpPr/>
          <p:nvPr/>
        </p:nvSpPr>
        <p:spPr>
          <a:xfrm>
            <a:off x="7589520" y="4343400"/>
            <a:ext cx="5330952" cy="694944"/>
          </a:xfrm>
          <a:prstGeom prst="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5" name="Text 93"/>
          <p:cNvSpPr/>
          <p:nvPr/>
        </p:nvSpPr>
        <p:spPr>
          <a:xfrm>
            <a:off x="7680960" y="4480560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月次でKPIをレビュー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主要KPI（現状 / 目標）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主要KPI（現状 / 目標）</a:t>
            </a:r>
            <a:endParaRPr lang="en-US" sz="2400" dirty="0"/>
          </a:p>
        </p:txBody>
      </p:sp>
      <p:graphicFrame>
        <p:nvGraphicFramePr>
          <p:cNvPr id="56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7" name="Shape 54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8" name="Text 55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59" name="Text 56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・定義を固定して時系列比較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・対象範囲を統一して測定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・月次で改善施策を更新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施策優先度（インパクト × 実行難易度）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施策優先度（インパクト × 実行難易度）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1D4EA3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1D4EA3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639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インパクト</a:t>
            </a:r>
            <a:endParaRPr lang="en-US" sz="1000" dirty="0"/>
          </a:p>
        </p:txBody>
      </p:sp>
      <p:sp>
        <p:nvSpPr>
          <p:cNvPr id="60" name="Text 58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4A639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実行難易度</a:t>
            </a:r>
            <a:endParaRPr lang="en-US" sz="1000" dirty="0"/>
          </a:p>
        </p:txBody>
      </p:sp>
      <p:sp>
        <p:nvSpPr>
          <p:cNvPr id="61" name="Text 59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最優先</a:t>
            </a:r>
            <a:endParaRPr lang="en-US" sz="1100" dirty="0"/>
          </a:p>
        </p:txBody>
      </p:sp>
      <p:sp>
        <p:nvSpPr>
          <p:cNvPr id="62" name="Text 60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・トリアージ品質の標準化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・レビュー運用標準化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計画実行</a:t>
            </a:r>
            <a:endParaRPr lang="en-US" sz="1100" dirty="0"/>
          </a:p>
        </p:txBody>
      </p:sp>
      <p:sp>
        <p:nvSpPr>
          <p:cNvPr id="64" name="Text 62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・データ基盤整備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・部門横断プロセス改善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定常改善</a:t>
            </a:r>
            <a:endParaRPr lang="en-US" sz="1100" dirty="0"/>
          </a:p>
        </p:txBody>
      </p:sp>
      <p:sp>
        <p:nvSpPr>
          <p:cNvPr id="66" name="Text 64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・資料テンプレ更新</a:t>
            </a:r>
            <a:endParaRPr lang="en-US" sz="1000" dirty="0"/>
          </a:p>
        </p:txBody>
      </p:sp>
      <p:sp>
        <p:nvSpPr>
          <p:cNvPr id="67" name="Text 65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再評価</a:t>
            </a:r>
            <a:endParaRPr lang="en-US" sz="1100" dirty="0"/>
          </a:p>
        </p:txBody>
      </p:sp>
      <p:sp>
        <p:nvSpPr>
          <p:cNvPr id="68" name="Text 66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・低影響施策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90日実行計画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90日実行計画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1D4EA3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1-14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設計</a:t>
            </a:r>
            <a:endParaRPr lang="en-US" sz="1100" dirty="0"/>
          </a:p>
        </p:txBody>
      </p:sp>
      <p:sp>
        <p:nvSpPr>
          <p:cNvPr id="61" name="Text 59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対象範囲・指標・責任者を確定</a:t>
            </a:r>
            <a:endParaRPr lang="en-US" sz="1100" dirty="0"/>
          </a:p>
        </p:txBody>
      </p:sp>
      <p:sp>
        <p:nvSpPr>
          <p:cNvPr id="62" name="Shape 60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15-35</a:t>
            </a:r>
            <a:endParaRPr lang="en-US" sz="1100" dirty="0"/>
          </a:p>
        </p:txBody>
      </p:sp>
      <p:sp>
        <p:nvSpPr>
          <p:cNvPr id="64" name="Shape 62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実装</a:t>
            </a:r>
            <a:endParaRPr lang="en-US" sz="1100" dirty="0"/>
          </a:p>
        </p:txBody>
      </p:sp>
      <p:sp>
        <p:nvSpPr>
          <p:cNvPr id="66" name="Text 64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テンプレと運用ルールを導入</a:t>
            </a:r>
            <a:endParaRPr lang="en-US" sz="1100" dirty="0"/>
          </a:p>
        </p:txBody>
      </p:sp>
      <p:sp>
        <p:nvSpPr>
          <p:cNvPr id="67" name="Shape 65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36-60</a:t>
            </a:r>
            <a:endParaRPr lang="en-US" sz="1100" dirty="0"/>
          </a:p>
        </p:txBody>
      </p:sp>
      <p:sp>
        <p:nvSpPr>
          <p:cNvPr id="69" name="Shape 67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</a:t>
            </a:r>
            <a:endParaRPr lang="en-US" sz="1100" dirty="0"/>
          </a:p>
        </p:txBody>
      </p:sp>
      <p:sp>
        <p:nvSpPr>
          <p:cNvPr id="71" name="Text 69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先行実行と中間レビューを実施</a:t>
            </a:r>
            <a:endParaRPr lang="en-US" sz="1100" dirty="0"/>
          </a:p>
        </p:txBody>
      </p:sp>
      <p:sp>
        <p:nvSpPr>
          <p:cNvPr id="72" name="Shape 70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1D4EA3"/>
          </a:solidFill>
          <a:ln w="12700">
            <a:solidFill>
              <a:srgbClr val="1D4EA3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61-90</a:t>
            </a:r>
            <a:endParaRPr lang="en-US" sz="1100" dirty="0"/>
          </a:p>
        </p:txBody>
      </p:sp>
      <p:sp>
        <p:nvSpPr>
          <p:cNvPr id="74" name="Shape 72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</a:t>
            </a:r>
            <a:endParaRPr lang="en-US" sz="1100" dirty="0"/>
          </a:p>
        </p:txBody>
      </p:sp>
      <p:sp>
        <p:nvSpPr>
          <p:cNvPr id="76" name="Text 74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全体展開と効果評価を完了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12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69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3268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7840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2412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6984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155680" y="9144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412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869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3268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7840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2412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984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1155680" y="13258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869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3268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2412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984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1155680" y="173736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869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268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7840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2412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06984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1155680" y="214884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412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869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3268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7840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2412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6984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55680" y="256032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412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268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7840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2412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984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1155680" y="297180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412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869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93268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97840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2412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6984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55680" y="3383280"/>
            <a:ext cx="54864" cy="54864"/>
          </a:xfrm>
          <a:prstGeom prst="ellipse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12E6A"/>
          </a:solidFill>
          <a:ln w="12700">
            <a:solidFill>
              <a:srgbClr val="112E6A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37A9FF"/>
          </a:solidFill>
          <a:ln w="12700">
            <a:solidFill>
              <a:srgbClr val="37A9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推進体制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12E6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推進体制</a:t>
            </a:r>
            <a:endParaRPr lang="en-US" sz="2400" dirty="0"/>
          </a:p>
        </p:txBody>
      </p:sp>
      <p:sp>
        <p:nvSpPr>
          <p:cNvPr id="56" name="Shape 54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サポート責任者</a:t>
            </a:r>
            <a:endParaRPr lang="en-US" sz="1300" dirty="0"/>
          </a:p>
        </p:txBody>
      </p:sp>
      <p:sp>
        <p:nvSpPr>
          <p:cNvPr id="58" name="Text 56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59" name="Text 57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運用方針と優先順位決定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運用リーダー</a:t>
            </a:r>
            <a:endParaRPr lang="en-US" sz="1300" dirty="0"/>
          </a:p>
        </p:txBody>
      </p:sp>
      <p:sp>
        <p:nvSpPr>
          <p:cNvPr id="62" name="Text 60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63" name="Text 61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日次改善施策の実行</a:t>
            </a:r>
            <a:endParaRPr lang="en-US" sz="1200" dirty="0"/>
          </a:p>
        </p:txBody>
      </p:sp>
      <p:sp>
        <p:nvSpPr>
          <p:cNvPr id="64" name="Shape 62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プロダクト担当</a:t>
            </a:r>
            <a:endParaRPr lang="en-US" sz="1300" dirty="0"/>
          </a:p>
        </p:txBody>
      </p:sp>
      <p:sp>
        <p:nvSpPr>
          <p:cNvPr id="66" name="Text 64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67" name="Text 65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根本原因の製品改善</a:t>
            </a:r>
            <a:endParaRPr lang="en-US" sz="1200" dirty="0"/>
          </a:p>
        </p:txBody>
      </p:sp>
      <p:sp>
        <p:nvSpPr>
          <p:cNvPr id="68" name="Shape 66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D8E5FF"/>
          </a:solidFill>
          <a:ln w="12700">
            <a:solidFill>
              <a:srgbClr val="D8E5FF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2E6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品質管理担当</a:t>
            </a:r>
            <a:endParaRPr lang="en-US" sz="1300" dirty="0"/>
          </a:p>
        </p:txBody>
      </p:sp>
      <p:sp>
        <p:nvSpPr>
          <p:cNvPr id="70" name="Text 68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D4EA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71" name="Text 69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3C7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KPI監視と再発防止管理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問い合わせトリアージレビュー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2026-03-15T23:16:10Z</dcterms:created>
  <dcterms:modified xsi:type="dcterms:W3CDTF">2026-03-15T23:16:10Z</dcterms:modified>
</cp:coreProperties>
</file>