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charts/chart73.xml" ContentType="application/vnd.openxmlformats-officedocument.drawingml.chart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charts/_rels/chart73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73.xlsx"/></Relationships>
</file>

<file path=ppt/charts/chart7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現状</c:v>
                </c:pt>
              </c:strCache>
            </c:strRef>
          </c:tx>
          <c:spPr>
            <a:solidFill>
              <a:srgbClr val="DCEAF7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提案通過率</c:v>
                  </c:pt>
                  <c:pt idx="1">
                    <c:v>商談化率</c:v>
                  </c:pt>
                  <c:pt idx="2">
                    <c:v>初回合意率</c:v>
                  </c:pt>
                  <c:pt idx="3">
                    <c:v>準備工数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52</c:v>
                </c:pt>
                <c:pt idx="1">
                  <c:v>44</c:v>
                </c:pt>
                <c:pt idx="2">
                  <c:v>41</c:v>
                </c:pt>
                <c:pt idx="3">
                  <c:v>58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目標</c:v>
                </c:pt>
              </c:strCache>
            </c:strRef>
          </c:tx>
          <c:spPr>
            <a:solidFill>
              <a:srgbClr val="1D5F9F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提案通過率</c:v>
                  </c:pt>
                  <c:pt idx="1">
                    <c:v>商談化率</c:v>
                  </c:pt>
                  <c:pt idx="2">
                    <c:v>初回合意率</c:v>
                  </c:pt>
                  <c:pt idx="3">
                    <c:v>準備工数</c:v>
                  </c:pt>
                </c:lvl>
              </c:multiLvlStrCache>
            </c:multiLvl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79</c:v>
                </c:pt>
                <c:pt idx="1">
                  <c:v>68</c:v>
                </c:pt>
                <c:pt idx="2">
                  <c:v>66</c:v>
                </c:pt>
                <c:pt idx="3">
                  <c:v>82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Meiryo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120"/>
          <c:min val="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Meiryo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73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A5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046720" y="-1280160"/>
            <a:ext cx="5303520" cy="5303520"/>
          </a:xfrm>
          <a:prstGeom prst="ellipse">
            <a:avLst/>
          </a:prstGeom>
          <a:solidFill>
            <a:srgbClr val="1D5F9F">
              <a:alpha val="62000"/>
            </a:srgbClr>
          </a:solidFill>
          <a:ln w="12700">
            <a:solidFill>
              <a:srgbClr val="1D5F9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961120" y="2651760"/>
            <a:ext cx="4389120" cy="4389120"/>
          </a:xfrm>
          <a:prstGeom prst="ellipse">
            <a:avLst/>
          </a:prstGeom>
          <a:solidFill>
            <a:srgbClr val="1AA8B8">
              <a:alpha val="52000"/>
            </a:srgbClr>
          </a:solidFill>
          <a:ln w="12700">
            <a:solidFill>
              <a:srgbClr val="1AA8B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31520" y="1554480"/>
            <a:ext cx="795528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価値提案 クイック提案書</a:t>
            </a:r>
            <a:endParaRPr lang="en-US" sz="3400" dirty="0"/>
          </a:p>
        </p:txBody>
      </p:sp>
      <p:sp>
        <p:nvSpPr>
          <p:cNvPr id="5" name="Text 3"/>
          <p:cNvSpPr/>
          <p:nvPr/>
        </p:nvSpPr>
        <p:spPr>
          <a:xfrm>
            <a:off x="749808" y="2971800"/>
            <a:ext cx="768096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dirty="0">
                <a:solidFill>
                  <a:srgbClr val="E6F4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価値提案の短期提示を起点に、現状整理から実行計画までを短時間で合意形成する構成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49808" y="4343400"/>
            <a:ext cx="2468880" cy="512064"/>
          </a:xfrm>
          <a:prstGeom prst="roundRect">
            <a:avLst/>
          </a:prstGeom>
          <a:solidFill>
            <a:srgbClr val="FFFFFF">
              <a:alpha val="12000"/>
            </a:srgbClr>
          </a:solidFill>
          <a:ln w="12700">
            <a:solidFill>
              <a:srgbClr val="DCEEF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932688" y="4498848"/>
            <a:ext cx="20574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SALES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49808" y="6080760"/>
            <a:ext cx="75895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7EAF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ストリアデック / 商用テンプレート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11484864" y="6080760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D7EAF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502920"/>
            <a:ext cx="201168" cy="6355080"/>
          </a:xfrm>
          <a:prstGeom prst="rect">
            <a:avLst/>
          </a:prstGeom>
          <a:solidFill>
            <a:srgbClr val="DCEAF7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0D2A52"/>
          </a:solidFill>
          <a:ln w="12700">
            <a:solidFill>
              <a:srgbClr val="0D2A5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146304" cy="566928"/>
          </a:xfrm>
          <a:prstGeom prst="rect">
            <a:avLst/>
          </a:prstGeom>
          <a:solidFill>
            <a:srgbClr val="1AA8B8"/>
          </a:solidFill>
          <a:ln w="12700">
            <a:solidFill>
              <a:srgbClr val="1AA8B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主要リスクと対策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D2A52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主要リスクと対策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731520" y="1737360"/>
            <a:ext cx="10972800" cy="1234440"/>
          </a:xfrm>
          <a:prstGeom prst="roundRect">
            <a:avLst/>
          </a:prstGeom>
          <a:solidFill>
            <a:srgbClr val="EEF5FC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14400" y="1920240"/>
            <a:ext cx="1097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D5F9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リスク 1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914400" y="2157984"/>
            <a:ext cx="33832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2A5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定義の不統一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480560" y="2157984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影響: 比較不能で判断遅延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7132320" y="2157984"/>
            <a:ext cx="4389120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対策: 定義書を固定しレビュー前に合意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731520" y="3218688"/>
            <a:ext cx="10972800" cy="1234440"/>
          </a:xfrm>
          <a:prstGeom prst="roundRect">
            <a:avLst/>
          </a:prstGeom>
          <a:solidFill>
            <a:srgbClr val="DCEAF7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14400" y="3401568"/>
            <a:ext cx="1097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D5F9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リスク 2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914400" y="3639312"/>
            <a:ext cx="33832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2A5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実行優先度の分散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4480560" y="3639312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影響: 成果未達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7132320" y="3639312"/>
            <a:ext cx="4389120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対策: 優先施策を3件以内に絞る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731520" y="4700016"/>
            <a:ext cx="10972800" cy="1234440"/>
          </a:xfrm>
          <a:prstGeom prst="roundRect">
            <a:avLst/>
          </a:prstGeom>
          <a:solidFill>
            <a:srgbClr val="EEF5FC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914400" y="4882896"/>
            <a:ext cx="1097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D5F9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リスク 3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914400" y="5120640"/>
            <a:ext cx="33832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2A5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フォロー不足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480560" y="512064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影響: 改善の停滞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7132320" y="5120640"/>
            <a:ext cx="4389120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対策: 月次レビューと責任者報告を必須化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502920"/>
            <a:ext cx="201168" cy="6355080"/>
          </a:xfrm>
          <a:prstGeom prst="rect">
            <a:avLst/>
          </a:prstGeom>
          <a:solidFill>
            <a:srgbClr val="DCEAF7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0D2A52"/>
          </a:solidFill>
          <a:ln w="12700">
            <a:solidFill>
              <a:srgbClr val="0D2A5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146304" cy="566928"/>
          </a:xfrm>
          <a:prstGeom prst="rect">
            <a:avLst/>
          </a:prstGeom>
          <a:solidFill>
            <a:srgbClr val="1AA8B8"/>
          </a:solidFill>
          <a:ln w="12700">
            <a:solidFill>
              <a:srgbClr val="1AA8B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想定質問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D2A52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想定質問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731520" y="1691640"/>
            <a:ext cx="5212080" cy="1874520"/>
          </a:xfrm>
          <a:prstGeom prst="roundRect">
            <a:avLst/>
          </a:prstGeom>
          <a:solidFill>
            <a:srgbClr val="EEF5FC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50976" y="1911096"/>
            <a:ext cx="4754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2A5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質問: 何から着手すべきか？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950976" y="244144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回答: 価値提案の短期提示に直結する最優先施策から着手します。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6217920" y="1691640"/>
            <a:ext cx="5212080" cy="1874520"/>
          </a:xfrm>
          <a:prstGeom prst="roundRect">
            <a:avLst/>
          </a:prstGeom>
          <a:solidFill>
            <a:srgbClr val="DCEAF7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437376" y="1911096"/>
            <a:ext cx="4754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2A5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質問: どの指標で成果を判断するか？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6437376" y="244144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回答: 本資料で定義した主要KPIを月次で追跡します。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731520" y="3840480"/>
            <a:ext cx="5212080" cy="1874520"/>
          </a:xfrm>
          <a:prstGeom prst="roundRect">
            <a:avLst/>
          </a:prstGeom>
          <a:solidFill>
            <a:srgbClr val="EEF5FC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950976" y="4059936"/>
            <a:ext cx="4754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2A5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質問: 関係部門との連携方法は？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950976" y="459028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回答: 役割分担とレビュー周期を固定し、横断で運用します。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6217920" y="3840480"/>
            <a:ext cx="5212080" cy="1874520"/>
          </a:xfrm>
          <a:prstGeom prst="roundRect">
            <a:avLst/>
          </a:prstGeom>
          <a:solidFill>
            <a:srgbClr val="DCEAF7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437376" y="4059936"/>
            <a:ext cx="4754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2A5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質問: 改善が進まない場合の対応は？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6437376" y="459028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回答: 中間レビューで優先施策を見直し、配分を再調整します。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502920"/>
            <a:ext cx="201168" cy="6355080"/>
          </a:xfrm>
          <a:prstGeom prst="rect">
            <a:avLst/>
          </a:prstGeom>
          <a:solidFill>
            <a:srgbClr val="DCEAF7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0D2A52"/>
          </a:solidFill>
          <a:ln w="12700">
            <a:solidFill>
              <a:srgbClr val="0D2A5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146304" cy="566928"/>
          </a:xfrm>
          <a:prstGeom prst="rect">
            <a:avLst/>
          </a:prstGeom>
          <a:solidFill>
            <a:srgbClr val="1AA8B8"/>
          </a:solidFill>
          <a:ln w="12700">
            <a:solidFill>
              <a:srgbClr val="1AA8B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承認依頼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D2A52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承認依頼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731520" y="1600200"/>
            <a:ext cx="10972800" cy="4709160"/>
          </a:xfrm>
          <a:prstGeom prst="roundRect">
            <a:avLst/>
          </a:prstGeom>
          <a:solidFill>
            <a:srgbClr val="EEF5FC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97280" y="2103120"/>
            <a:ext cx="9875520" cy="621792"/>
          </a:xfrm>
          <a:prstGeom prst="roundRect">
            <a:avLst/>
          </a:prstGeom>
          <a:solidFill>
            <a:srgbClr val="DCEAF7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325880" y="2295144"/>
            <a:ext cx="40233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D5F9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01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1901952" y="2286000"/>
            <a:ext cx="8778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重点施策3件の承認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1097280" y="3017520"/>
            <a:ext cx="9875520" cy="62179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325880" y="3209544"/>
            <a:ext cx="40233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D5F9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02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1901952" y="3200400"/>
            <a:ext cx="8778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推進責任者の任命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1097280" y="3931920"/>
            <a:ext cx="9875520" cy="621792"/>
          </a:xfrm>
          <a:prstGeom prst="roundRect">
            <a:avLst/>
          </a:prstGeom>
          <a:solidFill>
            <a:srgbClr val="DCEAF7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325880" y="4123944"/>
            <a:ext cx="40233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D5F9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03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1901952" y="4114800"/>
            <a:ext cx="8778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90日計画の承認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1097280" y="4846320"/>
            <a:ext cx="9875520" cy="62179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1325880" y="5038344"/>
            <a:ext cx="40233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D5F9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04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1901952" y="5029200"/>
            <a:ext cx="8778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月次レビュー会の開催確定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1097280" y="5852160"/>
            <a:ext cx="6217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1D5F9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備考: 【担当】 / 【期限】 / 【承認者】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502920"/>
            <a:ext cx="201168" cy="6355080"/>
          </a:xfrm>
          <a:prstGeom prst="rect">
            <a:avLst/>
          </a:prstGeom>
          <a:solidFill>
            <a:srgbClr val="DCEAF7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0D2A52"/>
          </a:solidFill>
          <a:ln w="12700">
            <a:solidFill>
              <a:srgbClr val="0D2A5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146304" cy="566928"/>
          </a:xfrm>
          <a:prstGeom prst="rect">
            <a:avLst/>
          </a:prstGeom>
          <a:solidFill>
            <a:srgbClr val="1AA8B8"/>
          </a:solidFill>
          <a:ln w="12700">
            <a:solidFill>
              <a:srgbClr val="1AA8B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本資料の進行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2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D2A52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本資料の進行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749808" y="1316736"/>
            <a:ext cx="10241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76B8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案件に合わせて並び替え可能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822960" y="1783080"/>
            <a:ext cx="512064" cy="384048"/>
          </a:xfrm>
          <a:prstGeom prst="roundRect">
            <a:avLst/>
          </a:prstGeom>
          <a:solidFill>
            <a:srgbClr val="1D5F9F"/>
          </a:solidFill>
          <a:ln w="12700">
            <a:solidFill>
              <a:srgbClr val="1D5F9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87552" y="1874520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1508760" y="1783080"/>
            <a:ext cx="5303520" cy="384048"/>
          </a:xfrm>
          <a:prstGeom prst="roundRect">
            <a:avLst/>
          </a:prstGeom>
          <a:solidFill>
            <a:srgbClr val="EEF5FC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783080" y="1874520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商談背景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822960" y="2441448"/>
            <a:ext cx="512064" cy="384048"/>
          </a:xfrm>
          <a:prstGeom prst="roundRect">
            <a:avLst/>
          </a:prstGeom>
          <a:solidFill>
            <a:srgbClr val="1D5F9F"/>
          </a:solidFill>
          <a:ln w="12700">
            <a:solidFill>
              <a:srgbClr val="1D5F9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87552" y="2532888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2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1508760" y="2441448"/>
            <a:ext cx="5303520" cy="384048"/>
          </a:xfrm>
          <a:prstGeom prst="roundRect">
            <a:avLst/>
          </a:prstGeom>
          <a:solidFill>
            <a:srgbClr val="DCEAF7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783080" y="2532888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課題整理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822960" y="3099816"/>
            <a:ext cx="512064" cy="384048"/>
          </a:xfrm>
          <a:prstGeom prst="roundRect">
            <a:avLst/>
          </a:prstGeom>
          <a:solidFill>
            <a:srgbClr val="1D5F9F"/>
          </a:solidFill>
          <a:ln w="12700">
            <a:solidFill>
              <a:srgbClr val="1D5F9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987552" y="3191256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3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1508760" y="3099816"/>
            <a:ext cx="5303520" cy="384048"/>
          </a:xfrm>
          <a:prstGeom prst="roundRect">
            <a:avLst/>
          </a:prstGeom>
          <a:solidFill>
            <a:srgbClr val="EEF5FC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1783080" y="3191256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提案方針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822960" y="3758184"/>
            <a:ext cx="512064" cy="384048"/>
          </a:xfrm>
          <a:prstGeom prst="roundRect">
            <a:avLst/>
          </a:prstGeom>
          <a:solidFill>
            <a:srgbClr val="1D5F9F"/>
          </a:solidFill>
          <a:ln w="12700">
            <a:solidFill>
              <a:srgbClr val="1D5F9F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987552" y="3849624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4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1508760" y="3758184"/>
            <a:ext cx="5303520" cy="384048"/>
          </a:xfrm>
          <a:prstGeom prst="roundRect">
            <a:avLst/>
          </a:prstGeom>
          <a:solidFill>
            <a:srgbClr val="DCEAF7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1783080" y="3849624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比較優位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822960" y="4416552"/>
            <a:ext cx="512064" cy="384048"/>
          </a:xfrm>
          <a:prstGeom prst="roundRect">
            <a:avLst/>
          </a:prstGeom>
          <a:solidFill>
            <a:srgbClr val="1D5F9F"/>
          </a:solidFill>
          <a:ln w="12700">
            <a:solidFill>
              <a:srgbClr val="1D5F9F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987552" y="4507992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5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1508760" y="4416552"/>
            <a:ext cx="5303520" cy="384048"/>
          </a:xfrm>
          <a:prstGeom prst="roundRect">
            <a:avLst/>
          </a:prstGeom>
          <a:solidFill>
            <a:srgbClr val="EEF5FC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1783080" y="4507992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導入計画</a:t>
            </a:r>
            <a:endParaRPr lang="en-US" sz="1300" dirty="0"/>
          </a:p>
        </p:txBody>
      </p:sp>
      <p:sp>
        <p:nvSpPr>
          <p:cNvPr id="29" name="Shape 27"/>
          <p:cNvSpPr/>
          <p:nvPr/>
        </p:nvSpPr>
        <p:spPr>
          <a:xfrm>
            <a:off x="822960" y="5074920"/>
            <a:ext cx="512064" cy="384048"/>
          </a:xfrm>
          <a:prstGeom prst="roundRect">
            <a:avLst/>
          </a:prstGeom>
          <a:solidFill>
            <a:srgbClr val="1D5F9F"/>
          </a:solidFill>
          <a:ln w="12700">
            <a:solidFill>
              <a:srgbClr val="1D5F9F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987552" y="5166360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6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1508760" y="5074920"/>
            <a:ext cx="5303520" cy="384048"/>
          </a:xfrm>
          <a:prstGeom prst="roundRect">
            <a:avLst/>
          </a:prstGeom>
          <a:solidFill>
            <a:srgbClr val="DCEAF7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1783080" y="5166360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合意事項</a:t>
            </a:r>
            <a:endParaRPr lang="en-US" sz="1300" dirty="0"/>
          </a:p>
        </p:txBody>
      </p:sp>
      <p:sp>
        <p:nvSpPr>
          <p:cNvPr id="33" name="Shape 31"/>
          <p:cNvSpPr/>
          <p:nvPr/>
        </p:nvSpPr>
        <p:spPr>
          <a:xfrm>
            <a:off x="7132320" y="1783080"/>
            <a:ext cx="4480560" cy="4389120"/>
          </a:xfrm>
          <a:prstGeom prst="roundRect">
            <a:avLst/>
          </a:prstGeom>
          <a:solidFill>
            <a:srgbClr val="EEF5FC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7388352" y="2011680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D2A5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活用ポイント</a:t>
            </a:r>
            <a:endParaRPr lang="en-US" sz="1500" dirty="0"/>
          </a:p>
        </p:txBody>
      </p:sp>
      <p:sp>
        <p:nvSpPr>
          <p:cNvPr id="35" name="Text 33"/>
          <p:cNvSpPr/>
          <p:nvPr/>
        </p:nvSpPr>
        <p:spPr>
          <a:xfrm>
            <a:off x="7388352" y="2468880"/>
            <a:ext cx="384048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・結論スライドを先頭に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・数字は最新値へ更新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・末尾に次アクションを固定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・役割と期限を明示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502920"/>
            <a:ext cx="201168" cy="6355080"/>
          </a:xfrm>
          <a:prstGeom prst="rect">
            <a:avLst/>
          </a:prstGeom>
          <a:solidFill>
            <a:srgbClr val="DCEAF7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0D2A52"/>
          </a:solidFill>
          <a:ln w="12700">
            <a:solidFill>
              <a:srgbClr val="0D2A5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146304" cy="566928"/>
          </a:xfrm>
          <a:prstGeom prst="rect">
            <a:avLst/>
          </a:prstGeom>
          <a:solidFill>
            <a:srgbClr val="1AA8B8"/>
          </a:solidFill>
          <a:ln w="12700">
            <a:solidFill>
              <a:srgbClr val="1AA8B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結論サマリー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D2A52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結論サマリー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749808" y="1316736"/>
            <a:ext cx="10241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76B8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最初に意思決定者へ結論を提示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731520" y="1664208"/>
            <a:ext cx="10972800" cy="1115568"/>
          </a:xfrm>
          <a:prstGeom prst="roundRect">
            <a:avLst/>
          </a:prstGeom>
          <a:solidFill>
            <a:srgbClr val="0D2A52"/>
          </a:solidFill>
          <a:ln w="12700">
            <a:solidFill>
              <a:srgbClr val="0D2A52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50976" y="1847088"/>
            <a:ext cx="9144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結論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1975104" y="1810512"/>
            <a:ext cx="95097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価値と差別化を短時間で示し、初回商談の合意速度を高める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731520" y="2999232"/>
            <a:ext cx="3493008" cy="1965960"/>
          </a:xfrm>
          <a:prstGeom prst="roundRect">
            <a:avLst/>
          </a:prstGeom>
          <a:solidFill>
            <a:srgbClr val="EEF5FC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914400" y="3163824"/>
            <a:ext cx="8229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D5F9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根拠 1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914400" y="3456432"/>
            <a:ext cx="312724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価値提案の短期提示に直結する主要論点を先に合意できる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370832" y="2999232"/>
            <a:ext cx="3493008" cy="1965960"/>
          </a:xfrm>
          <a:prstGeom prst="roundRect">
            <a:avLst/>
          </a:prstGeom>
          <a:solidFill>
            <a:srgbClr val="DCEAF7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553712" y="3163824"/>
            <a:ext cx="8229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D5F9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根拠 2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553712" y="3456432"/>
            <a:ext cx="312724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指標・体制・期限を同時に提示し、実行の遅れを防げる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8010144" y="2999232"/>
            <a:ext cx="3493008" cy="1965960"/>
          </a:xfrm>
          <a:prstGeom prst="roundRect">
            <a:avLst/>
          </a:prstGeom>
          <a:solidFill>
            <a:srgbClr val="EEF5FC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193024" y="3163824"/>
            <a:ext cx="8229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D5F9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根拠 3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8193024" y="3456432"/>
            <a:ext cx="312724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レビュー会で次アクションを即時確定できる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731520" y="5888736"/>
            <a:ext cx="10972800" cy="402336"/>
          </a:xfrm>
          <a:prstGeom prst="roundRect">
            <a:avLst/>
          </a:prstGeom>
          <a:solidFill>
            <a:srgbClr val="1AA8B8">
              <a:alpha val="84000"/>
            </a:srgbClr>
          </a:solidFill>
          <a:ln w="12700">
            <a:solidFill>
              <a:srgbClr val="1AA8B8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960120" y="5998464"/>
            <a:ext cx="10515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2A5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本日お願いしたい意思決定: 重点施策と推進体制、レビュー日程の承認をお願いしたい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502920"/>
            <a:ext cx="201168" cy="6355080"/>
          </a:xfrm>
          <a:prstGeom prst="rect">
            <a:avLst/>
          </a:prstGeom>
          <a:solidFill>
            <a:srgbClr val="DCEAF7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0D2A52"/>
          </a:solidFill>
          <a:ln w="12700">
            <a:solidFill>
              <a:srgbClr val="0D2A5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146304" cy="566928"/>
          </a:xfrm>
          <a:prstGeom prst="rect">
            <a:avLst/>
          </a:prstGeom>
          <a:solidFill>
            <a:srgbClr val="1AA8B8"/>
          </a:solidFill>
          <a:ln w="12700">
            <a:solidFill>
              <a:srgbClr val="1AA8B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現状課題と改善方針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D2A52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現状課題と改善方針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731520" y="1737360"/>
            <a:ext cx="5440680" cy="4526280"/>
          </a:xfrm>
          <a:prstGeom prst="roundRect">
            <a:avLst/>
          </a:prstGeom>
          <a:solidFill>
            <a:srgbClr val="EEF5FC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6016752" y="1737360"/>
            <a:ext cx="5440680" cy="4526280"/>
          </a:xfrm>
          <a:prstGeom prst="roundRect">
            <a:avLst/>
          </a:prstGeom>
          <a:solidFill>
            <a:srgbClr val="DCEAF7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87552" y="1965960"/>
            <a:ext cx="4754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D2A5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顧客の懸念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6272784" y="1965960"/>
            <a:ext cx="4754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D2A5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提案の打ち手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987552" y="246888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・効果が見えづらい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987552" y="342900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・導入負荷が不安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987552" y="438912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・比較基準が曖昧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6272784" y="246888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・ROIを先に提示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6272784" y="342900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・段階導入で負荷を抑制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6272784" y="438912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・比較軸を可視化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502920"/>
            <a:ext cx="201168" cy="6355080"/>
          </a:xfrm>
          <a:prstGeom prst="rect">
            <a:avLst/>
          </a:prstGeom>
          <a:solidFill>
            <a:srgbClr val="DCEAF7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0D2A52"/>
          </a:solidFill>
          <a:ln w="12700">
            <a:solidFill>
              <a:srgbClr val="0D2A5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146304" cy="566928"/>
          </a:xfrm>
          <a:prstGeom prst="rect">
            <a:avLst/>
          </a:prstGeom>
          <a:solidFill>
            <a:srgbClr val="1AA8B8"/>
          </a:solidFill>
          <a:ln w="12700">
            <a:solidFill>
              <a:srgbClr val="1AA8B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重要論点の整理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D2A52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重要論点の整理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731520" y="1691640"/>
            <a:ext cx="2194560" cy="566928"/>
          </a:xfrm>
          <a:prstGeom prst="rect">
            <a:avLst/>
          </a:prstGeom>
          <a:solidFill>
            <a:srgbClr val="0D2A52"/>
          </a:solidFill>
          <a:ln w="12700">
            <a:solidFill>
              <a:srgbClr val="0D2A52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22960" y="1874520"/>
            <a:ext cx="20116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論点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2926080" y="1691640"/>
            <a:ext cx="2651760" cy="566928"/>
          </a:xfrm>
          <a:prstGeom prst="rect">
            <a:avLst/>
          </a:prstGeom>
          <a:solidFill>
            <a:srgbClr val="0D2A52"/>
          </a:solidFill>
          <a:ln w="12700">
            <a:solidFill>
              <a:srgbClr val="0D2A52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017520" y="1874520"/>
            <a:ext cx="24688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現状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5577840" y="1691640"/>
            <a:ext cx="2011680" cy="566928"/>
          </a:xfrm>
          <a:prstGeom prst="rect">
            <a:avLst/>
          </a:prstGeom>
          <a:solidFill>
            <a:srgbClr val="0D2A52"/>
          </a:solidFill>
          <a:ln w="12700">
            <a:solidFill>
              <a:srgbClr val="0D2A5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669280" y="1874520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目標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7589520" y="1691640"/>
            <a:ext cx="5330952" cy="566928"/>
          </a:xfrm>
          <a:prstGeom prst="rect">
            <a:avLst/>
          </a:prstGeom>
          <a:solidFill>
            <a:srgbClr val="0D2A52"/>
          </a:solidFill>
          <a:ln w="12700">
            <a:solidFill>
              <a:srgbClr val="0D2A5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7680960" y="1874520"/>
            <a:ext cx="5148072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打ち手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731520" y="2258568"/>
            <a:ext cx="219456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22960" y="2395728"/>
            <a:ext cx="20116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価値提案の短期提示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2926080" y="2258568"/>
            <a:ext cx="265176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017520" y="2395728"/>
            <a:ext cx="24688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運用にばらつき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577840" y="2258568"/>
            <a:ext cx="201168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669280" y="2395728"/>
            <a:ext cx="18288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標準化を実現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7589520" y="2258568"/>
            <a:ext cx="5330952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7680960" y="2395728"/>
            <a:ext cx="5148072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指標定義とレビュー運用を統一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731520" y="2953512"/>
            <a:ext cx="2194560" cy="694944"/>
          </a:xfrm>
          <a:prstGeom prst="rect">
            <a:avLst/>
          </a:prstGeom>
          <a:solidFill>
            <a:srgbClr val="DCEAF7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822960" y="3090672"/>
            <a:ext cx="20116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合意形成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2926080" y="2953512"/>
            <a:ext cx="2651760" cy="694944"/>
          </a:xfrm>
          <a:prstGeom prst="rect">
            <a:avLst/>
          </a:prstGeom>
          <a:solidFill>
            <a:srgbClr val="DCEAF7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017520" y="3090672"/>
            <a:ext cx="24688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会議で論点が拡散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5577840" y="2953512"/>
            <a:ext cx="2011680" cy="694944"/>
          </a:xfrm>
          <a:prstGeom prst="rect">
            <a:avLst/>
          </a:prstGeom>
          <a:solidFill>
            <a:srgbClr val="DCEAF7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669280" y="3090672"/>
            <a:ext cx="18288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判断速度を改善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7589520" y="2953512"/>
            <a:ext cx="5330952" cy="694944"/>
          </a:xfrm>
          <a:prstGeom prst="rect">
            <a:avLst/>
          </a:prstGeom>
          <a:solidFill>
            <a:srgbClr val="DCEAF7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7680960" y="3090672"/>
            <a:ext cx="5148072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意思決定項目を事前に固定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731520" y="3648456"/>
            <a:ext cx="219456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822960" y="3785616"/>
            <a:ext cx="20116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実行管理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2926080" y="3648456"/>
            <a:ext cx="265176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3017520" y="3785616"/>
            <a:ext cx="24688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担当と期限が曖昧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5577840" y="3648456"/>
            <a:ext cx="201168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5669280" y="3785616"/>
            <a:ext cx="18288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遅延を抑制</a:t>
            </a:r>
            <a:endParaRPr lang="en-US" sz="1100" dirty="0"/>
          </a:p>
        </p:txBody>
      </p:sp>
      <p:sp>
        <p:nvSpPr>
          <p:cNvPr id="38" name="Shape 36"/>
          <p:cNvSpPr/>
          <p:nvPr/>
        </p:nvSpPr>
        <p:spPr>
          <a:xfrm>
            <a:off x="7589520" y="3648456"/>
            <a:ext cx="5330952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7680960" y="3785616"/>
            <a:ext cx="5148072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責任者・期限・評価指標を明確化</a:t>
            </a:r>
            <a:endParaRPr lang="en-US" sz="1100" dirty="0"/>
          </a:p>
        </p:txBody>
      </p:sp>
      <p:sp>
        <p:nvSpPr>
          <p:cNvPr id="40" name="Shape 38"/>
          <p:cNvSpPr/>
          <p:nvPr/>
        </p:nvSpPr>
        <p:spPr>
          <a:xfrm>
            <a:off x="731520" y="4343400"/>
            <a:ext cx="2194560" cy="694944"/>
          </a:xfrm>
          <a:prstGeom prst="rect">
            <a:avLst/>
          </a:prstGeom>
          <a:solidFill>
            <a:srgbClr val="DCEAF7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822960" y="4480560"/>
            <a:ext cx="20116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効果測定</a:t>
            </a:r>
            <a:endParaRPr lang="en-US" sz="1100" dirty="0"/>
          </a:p>
        </p:txBody>
      </p:sp>
      <p:sp>
        <p:nvSpPr>
          <p:cNvPr id="42" name="Shape 40"/>
          <p:cNvSpPr/>
          <p:nvPr/>
        </p:nvSpPr>
        <p:spPr>
          <a:xfrm>
            <a:off x="2926080" y="4343400"/>
            <a:ext cx="2651760" cy="694944"/>
          </a:xfrm>
          <a:prstGeom prst="rect">
            <a:avLst/>
          </a:prstGeom>
          <a:solidFill>
            <a:srgbClr val="DCEAF7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3017520" y="4480560"/>
            <a:ext cx="24688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成果が可視化されない</a:t>
            </a:r>
            <a:endParaRPr lang="en-US" sz="1100" dirty="0"/>
          </a:p>
        </p:txBody>
      </p:sp>
      <p:sp>
        <p:nvSpPr>
          <p:cNvPr id="44" name="Shape 42"/>
          <p:cNvSpPr/>
          <p:nvPr/>
        </p:nvSpPr>
        <p:spPr>
          <a:xfrm>
            <a:off x="5577840" y="4343400"/>
            <a:ext cx="2011680" cy="694944"/>
          </a:xfrm>
          <a:prstGeom prst="rect">
            <a:avLst/>
          </a:prstGeom>
          <a:solidFill>
            <a:srgbClr val="DCEAF7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5669280" y="4480560"/>
            <a:ext cx="18288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継続改善を実現</a:t>
            </a:r>
            <a:endParaRPr lang="en-US" sz="1100" dirty="0"/>
          </a:p>
        </p:txBody>
      </p:sp>
      <p:sp>
        <p:nvSpPr>
          <p:cNvPr id="46" name="Shape 44"/>
          <p:cNvSpPr/>
          <p:nvPr/>
        </p:nvSpPr>
        <p:spPr>
          <a:xfrm>
            <a:off x="7589520" y="4343400"/>
            <a:ext cx="5330952" cy="694944"/>
          </a:xfrm>
          <a:prstGeom prst="rect">
            <a:avLst/>
          </a:prstGeom>
          <a:solidFill>
            <a:srgbClr val="DCEAF7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7680960" y="4480560"/>
            <a:ext cx="5148072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月次でKPIをレビュー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502920"/>
            <a:ext cx="201168" cy="6355080"/>
          </a:xfrm>
          <a:prstGeom prst="rect">
            <a:avLst/>
          </a:prstGeom>
          <a:solidFill>
            <a:srgbClr val="DCEAF7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0D2A52"/>
          </a:solidFill>
          <a:ln w="12700">
            <a:solidFill>
              <a:srgbClr val="0D2A5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146304" cy="566928"/>
          </a:xfrm>
          <a:prstGeom prst="rect">
            <a:avLst/>
          </a:prstGeom>
          <a:solidFill>
            <a:srgbClr val="1AA8B8"/>
          </a:solidFill>
          <a:ln w="12700">
            <a:solidFill>
              <a:srgbClr val="1AA8B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主要KPI（現状 / 目標）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D2A52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主要KPI（現状 / 目標）</a:t>
            </a:r>
            <a:endParaRPr lang="en-US" sz="2400" dirty="0"/>
          </a:p>
        </p:txBody>
      </p:sp>
      <p:graphicFrame>
        <p:nvGraphicFramePr>
          <p:cNvPr id="8" name="Chart 0" descr=""/>
          <p:cNvGraphicFramePr/>
          <p:nvPr/>
        </p:nvGraphicFramePr>
        <p:xfrm>
          <a:off x="731520" y="1645920"/>
          <a:ext cx="7680960" cy="452628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9" name="Shape 6"/>
          <p:cNvSpPr/>
          <p:nvPr/>
        </p:nvSpPr>
        <p:spPr>
          <a:xfrm>
            <a:off x="8641080" y="1645920"/>
            <a:ext cx="2926080" cy="4526280"/>
          </a:xfrm>
          <a:prstGeom prst="roundRect">
            <a:avLst/>
          </a:prstGeom>
          <a:solidFill>
            <a:srgbClr val="EEF5FC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8897112" y="1847088"/>
            <a:ext cx="23774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D2A5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記入ガイド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8897112" y="2240280"/>
            <a:ext cx="2377440" cy="2651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・定義を固定して時系列比較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・対象範囲を統一して測定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・月次で改善施策を更新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502920"/>
            <a:ext cx="201168" cy="6355080"/>
          </a:xfrm>
          <a:prstGeom prst="rect">
            <a:avLst/>
          </a:prstGeom>
          <a:solidFill>
            <a:srgbClr val="DCEAF7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0D2A52"/>
          </a:solidFill>
          <a:ln w="12700">
            <a:solidFill>
              <a:srgbClr val="0D2A5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146304" cy="566928"/>
          </a:xfrm>
          <a:prstGeom prst="rect">
            <a:avLst/>
          </a:prstGeom>
          <a:solidFill>
            <a:srgbClr val="1AA8B8"/>
          </a:solidFill>
          <a:ln w="12700">
            <a:solidFill>
              <a:srgbClr val="1AA8B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施策優先度（インパクト × 実行難易度）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D2A52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施策優先度（インパクト × 実行難易度）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960120" y="1737360"/>
            <a:ext cx="9875520" cy="44805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897880" y="1737360"/>
            <a:ext cx="0" cy="4480560"/>
          </a:xfrm>
          <a:prstGeom prst="line">
            <a:avLst/>
          </a:prstGeom>
          <a:noFill/>
          <a:ln w="12700">
            <a:solidFill>
              <a:srgbClr val="1D5F9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960120" y="3977640"/>
            <a:ext cx="9875520" cy="0"/>
          </a:xfrm>
          <a:prstGeom prst="line">
            <a:avLst/>
          </a:prstGeom>
          <a:noFill/>
          <a:ln w="12700">
            <a:solidFill>
              <a:srgbClr val="1D5F9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 rot="16200000">
            <a:off x="320040" y="3429000"/>
            <a:ext cx="548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76B8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インパクト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5303520" y="6355080"/>
            <a:ext cx="21031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476B8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実行難易度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1143000" y="187452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2A5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最優先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1143000" y="2185416"/>
            <a:ext cx="4389120" cy="1783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・価値提案の短期提示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・レビュー運用標準化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6080760" y="187452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2A5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計画実行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6080760" y="2185416"/>
            <a:ext cx="4389120" cy="1783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・データ基盤整備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・部門横断プロセス改善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1143000" y="411480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2A5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定常改善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1143000" y="4425696"/>
            <a:ext cx="4389120" cy="1783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・資料テンプレ更新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6080760" y="411480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2A5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再評価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6080760" y="4425696"/>
            <a:ext cx="4389120" cy="1783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・低影響施策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502920"/>
            <a:ext cx="201168" cy="6355080"/>
          </a:xfrm>
          <a:prstGeom prst="rect">
            <a:avLst/>
          </a:prstGeom>
          <a:solidFill>
            <a:srgbClr val="DCEAF7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0D2A52"/>
          </a:solidFill>
          <a:ln w="12700">
            <a:solidFill>
              <a:srgbClr val="0D2A5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146304" cy="566928"/>
          </a:xfrm>
          <a:prstGeom prst="rect">
            <a:avLst/>
          </a:prstGeom>
          <a:solidFill>
            <a:srgbClr val="1AA8B8"/>
          </a:solidFill>
          <a:ln w="12700">
            <a:solidFill>
              <a:srgbClr val="1AA8B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90日実行計画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D2A52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90日実行計画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1234440" y="2880360"/>
            <a:ext cx="9692640" cy="0"/>
          </a:xfrm>
          <a:prstGeom prst="line">
            <a:avLst/>
          </a:prstGeom>
          <a:noFill/>
          <a:ln w="12700">
            <a:solidFill>
              <a:srgbClr val="1D5F9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51560" y="2633472"/>
            <a:ext cx="512064" cy="512064"/>
          </a:xfrm>
          <a:prstGeom prst="ellipse">
            <a:avLst/>
          </a:prstGeom>
          <a:solidFill>
            <a:srgbClr val="1D5F9F"/>
          </a:solidFill>
          <a:ln w="12700">
            <a:solidFill>
              <a:srgbClr val="1D5F9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60120" y="2157984"/>
            <a:ext cx="8229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D5F9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Day 1-14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29768" y="3273552"/>
            <a:ext cx="1828800" cy="2148840"/>
          </a:xfrm>
          <a:prstGeom prst="roundRect">
            <a:avLst/>
          </a:prstGeom>
          <a:solidFill>
            <a:srgbClr val="EEF5FC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40080" y="3520440"/>
            <a:ext cx="1417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D5F9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設計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557784" y="3822192"/>
            <a:ext cx="157276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対象範囲・指標・責任者を確定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3703320" y="2633472"/>
            <a:ext cx="512064" cy="512064"/>
          </a:xfrm>
          <a:prstGeom prst="ellipse">
            <a:avLst/>
          </a:prstGeom>
          <a:solidFill>
            <a:srgbClr val="1D5F9F"/>
          </a:solidFill>
          <a:ln w="12700">
            <a:solidFill>
              <a:srgbClr val="1D5F9F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11880" y="2157984"/>
            <a:ext cx="8229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D5F9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Day 15-35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3081528" y="3273552"/>
            <a:ext cx="1828800" cy="2148840"/>
          </a:xfrm>
          <a:prstGeom prst="roundRect">
            <a:avLst/>
          </a:prstGeom>
          <a:solidFill>
            <a:srgbClr val="DCEAF7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291840" y="3520440"/>
            <a:ext cx="1417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D5F9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実装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3209544" y="3822192"/>
            <a:ext cx="157276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テンプレと運用ルールを導入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6355080" y="2633472"/>
            <a:ext cx="512064" cy="512064"/>
          </a:xfrm>
          <a:prstGeom prst="ellipse">
            <a:avLst/>
          </a:prstGeom>
          <a:solidFill>
            <a:srgbClr val="1D5F9F"/>
          </a:solidFill>
          <a:ln w="12700">
            <a:solidFill>
              <a:srgbClr val="1D5F9F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263640" y="2157984"/>
            <a:ext cx="8229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D5F9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Day 36-60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5733288" y="3273552"/>
            <a:ext cx="1828800" cy="2148840"/>
          </a:xfrm>
          <a:prstGeom prst="roundRect">
            <a:avLst/>
          </a:prstGeom>
          <a:solidFill>
            <a:srgbClr val="EEF5FC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943600" y="3520440"/>
            <a:ext cx="1417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D5F9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運用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5861304" y="3822192"/>
            <a:ext cx="157276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先行実行と中間レビューを実施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9006840" y="2633472"/>
            <a:ext cx="512064" cy="512064"/>
          </a:xfrm>
          <a:prstGeom prst="ellipse">
            <a:avLst/>
          </a:prstGeom>
          <a:solidFill>
            <a:srgbClr val="1D5F9F"/>
          </a:solidFill>
          <a:ln w="12700">
            <a:solidFill>
              <a:srgbClr val="1D5F9F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8915400" y="2157984"/>
            <a:ext cx="8229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D5F9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Day 61-90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8385048" y="3273552"/>
            <a:ext cx="1828800" cy="2148840"/>
          </a:xfrm>
          <a:prstGeom prst="roundRect">
            <a:avLst/>
          </a:prstGeom>
          <a:solidFill>
            <a:srgbClr val="DCEAF7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8595360" y="3520440"/>
            <a:ext cx="1417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D5F9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定着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8513064" y="3822192"/>
            <a:ext cx="157276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全体展開と効果評価を完了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502920"/>
            <a:ext cx="201168" cy="6355080"/>
          </a:xfrm>
          <a:prstGeom prst="rect">
            <a:avLst/>
          </a:prstGeom>
          <a:solidFill>
            <a:srgbClr val="DCEAF7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0D2A52"/>
          </a:solidFill>
          <a:ln w="12700">
            <a:solidFill>
              <a:srgbClr val="0D2A5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146304" cy="566928"/>
          </a:xfrm>
          <a:prstGeom prst="rect">
            <a:avLst/>
          </a:prstGeom>
          <a:solidFill>
            <a:srgbClr val="1AA8B8"/>
          </a:solidFill>
          <a:ln w="12700">
            <a:solidFill>
              <a:srgbClr val="1AA8B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推進体制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D2A52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推進体制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731520" y="1737360"/>
            <a:ext cx="10972800" cy="914400"/>
          </a:xfrm>
          <a:prstGeom prst="roundRect">
            <a:avLst/>
          </a:prstGeom>
          <a:solidFill>
            <a:srgbClr val="EEF5FC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14400" y="1993392"/>
            <a:ext cx="2468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2A5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営業責任者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3566160" y="2011680"/>
            <a:ext cx="1920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D5F9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【氏名】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5669280" y="1965960"/>
            <a:ext cx="5669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提案方針と最終判断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731520" y="2834640"/>
            <a:ext cx="10972800" cy="914400"/>
          </a:xfrm>
          <a:prstGeom prst="roundRect">
            <a:avLst/>
          </a:prstGeom>
          <a:solidFill>
            <a:srgbClr val="DCEAF7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914400" y="3090672"/>
            <a:ext cx="2468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2A5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プリセールス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3566160" y="3108960"/>
            <a:ext cx="1920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D5F9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【氏名】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5669280" y="3063240"/>
            <a:ext cx="5669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要件整理と提案設計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731520" y="3931920"/>
            <a:ext cx="10972800" cy="914400"/>
          </a:xfrm>
          <a:prstGeom prst="roundRect">
            <a:avLst/>
          </a:prstGeom>
          <a:solidFill>
            <a:srgbClr val="EEF5FC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914400" y="4187952"/>
            <a:ext cx="2468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2A5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導入責任者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3566160" y="4206240"/>
            <a:ext cx="1920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D5F9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【氏名】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5669280" y="4160520"/>
            <a:ext cx="5669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導入計画の実行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731520" y="5029200"/>
            <a:ext cx="10972800" cy="914400"/>
          </a:xfrm>
          <a:prstGeom prst="roundRect">
            <a:avLst/>
          </a:prstGeom>
          <a:solidFill>
            <a:srgbClr val="DCEAF7"/>
          </a:solidFill>
          <a:ln w="12700">
            <a:solidFill>
              <a:srgbClr val="DCEAF7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914400" y="5285232"/>
            <a:ext cx="2468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2A5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CS責任者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3566160" y="5303520"/>
            <a:ext cx="1920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D5F9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【氏名】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5669280" y="5257800"/>
            <a:ext cx="5669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C3E5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定着と効果検証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Stria Deck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価値提案 クイック提案書</dc:title>
  <dc:subject>日本企業向け商用プレゼンテーションテンプレート</dc:subject>
  <dc:creator>Stria Deck</dc:creator>
  <cp:lastModifiedBy>Stria Deck</cp:lastModifiedBy>
  <cp:revision>1</cp:revision>
  <dcterms:created xsi:type="dcterms:W3CDTF">2026-03-15T23:16:10Z</dcterms:created>
  <dcterms:modified xsi:type="dcterms:W3CDTF">2026-03-15T23:16:10Z</dcterms:modified>
</cp:coreProperties>
</file>