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charts/chart1.xml" ContentType="application/vnd.openxmlformats-officedocument.drawingml.chart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現状</c:v>
                </c:pt>
              </c:strCache>
            </c:strRef>
          </c:tx>
          <c:spPr>
            <a:solidFill>
              <a:srgbClr val="DCEAF7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商談化率</c:v>
                  </c:pt>
                  <c:pt idx="1">
                    <c:v>提案提出率</c:v>
                  </c:pt>
                  <c:pt idx="2">
                    <c:v>受注率</c:v>
                  </c:pt>
                  <c:pt idx="3">
                    <c:v>提案準備工数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34</c:v>
                </c:pt>
                <c:pt idx="1">
                  <c:v>57</c:v>
                </c:pt>
                <c:pt idx="2">
                  <c:v>21</c:v>
                </c:pt>
                <c:pt idx="3">
                  <c:v>100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目標</c:v>
                </c:pt>
              </c:strCache>
            </c:strRef>
          </c:tx>
          <c:spPr>
            <a:solidFill>
              <a:srgbClr val="1D5F9F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商談化率</c:v>
                  </c:pt>
                  <c:pt idx="1">
                    <c:v>提案提出率</c:v>
                  </c:pt>
                  <c:pt idx="2">
                    <c:v>受注率</c:v>
                  </c:pt>
                  <c:pt idx="3">
                    <c:v>提案準備工数</c:v>
                  </c:pt>
                </c:lvl>
              </c:multiLvlStrCache>
            </c:multiLvl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46</c:v>
                </c:pt>
                <c:pt idx="1">
                  <c:v>74</c:v>
                </c:pt>
                <c:pt idx="2">
                  <c:v>32</c:v>
                </c:pt>
                <c:pt idx="3">
                  <c:v>62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Meiryo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20"/>
          <c:min val="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Meiryo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A5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046720" y="-1280160"/>
            <a:ext cx="5303520" cy="5303520"/>
          </a:xfrm>
          <a:prstGeom prst="ellipse">
            <a:avLst/>
          </a:prstGeom>
          <a:solidFill>
            <a:srgbClr val="1D5F9F">
              <a:alpha val="62000"/>
            </a:srgbClr>
          </a:solidFill>
          <a:ln w="12700">
            <a:solidFill>
              <a:srgbClr val="1D5F9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961120" y="2651760"/>
            <a:ext cx="4389120" cy="4389120"/>
          </a:xfrm>
          <a:prstGeom prst="ellipse">
            <a:avLst/>
          </a:prstGeom>
          <a:solidFill>
            <a:srgbClr val="1AA8B8">
              <a:alpha val="52000"/>
            </a:srgbClr>
          </a:solidFill>
          <a:ln w="12700">
            <a:solidFill>
              <a:srgbClr val="1AA8B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1554480"/>
            <a:ext cx="795528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法人営業資料 標準版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749808" y="2971800"/>
            <a:ext cx="76809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E6F4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購買委員会の合意形成を前提に、比較と実行計画まで一気通貫で示す構成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49808" y="4343400"/>
            <a:ext cx="2468880" cy="512064"/>
          </a:xfrm>
          <a:prstGeom prst="round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DCEEF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32688" y="4498848"/>
            <a:ext cx="2057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法人営業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49808" y="6080760"/>
            <a:ext cx="75895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7EAF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ストリアデック / 商用テンプレート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11484864" y="6080760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D7EAF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02920"/>
            <a:ext cx="201168" cy="6355080"/>
          </a:xfrm>
          <a:prstGeom prst="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D2A52"/>
          </a:solidFill>
          <a:ln w="12700">
            <a:solidFill>
              <a:srgbClr val="0D2A5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1AA8B8"/>
          </a:solidFill>
          <a:ln w="12700">
            <a:solidFill>
              <a:srgbClr val="1AA8B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施策優先度（インパクト × 実行難易度）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D2A5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施策優先度（インパクト × 実行難易度）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960120" y="1737360"/>
            <a:ext cx="9875520" cy="44805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897880" y="1737360"/>
            <a:ext cx="0" cy="4480560"/>
          </a:xfrm>
          <a:prstGeom prst="line">
            <a:avLst/>
          </a:prstGeom>
          <a:noFill/>
          <a:ln w="12700">
            <a:solidFill>
              <a:srgbClr val="1D5F9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960120" y="3977640"/>
            <a:ext cx="9875520" cy="0"/>
          </a:xfrm>
          <a:prstGeom prst="line">
            <a:avLst/>
          </a:prstGeom>
          <a:noFill/>
          <a:ln w="12700">
            <a:solidFill>
              <a:srgbClr val="1D5F9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 rot="16200000">
            <a:off x="320040" y="3429000"/>
            <a:ext cx="548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76B8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受注インパクト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303520" y="6355080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476B8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実行難易度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1143000" y="187452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2A5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高効果・低難度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1143000" y="218541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・提案骨子の統一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・失注理由タグ運用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6080760" y="187452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2A5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高効果・高難度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6080760" y="218541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・顧客管理基盤連携自動化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・価格戦略の再設計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1143000" y="411480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2A5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低効果・低難度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1143000" y="442569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・資料テンプレの細部修正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6080760" y="411480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2A5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低効果・高難度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6080760" y="442569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・全面システム刷新のみ先行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02920"/>
            <a:ext cx="201168" cy="6355080"/>
          </a:xfrm>
          <a:prstGeom prst="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D2A52"/>
          </a:solidFill>
          <a:ln w="12700">
            <a:solidFill>
              <a:srgbClr val="0D2A5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1AA8B8"/>
          </a:solidFill>
          <a:ln w="12700">
            <a:solidFill>
              <a:srgbClr val="1AA8B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想定反論と返答フレーム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D2A5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想定反論と返答フレーム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749808" y="1316736"/>
            <a:ext cx="10241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76B8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懸念→返答→証拠の順で即応できる構成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731520" y="1700784"/>
            <a:ext cx="2971800" cy="530352"/>
          </a:xfrm>
          <a:prstGeom prst="rect">
            <a:avLst/>
          </a:prstGeom>
          <a:solidFill>
            <a:srgbClr val="0D2A52"/>
          </a:solidFill>
          <a:ln w="12700">
            <a:solidFill>
              <a:srgbClr val="0D2A5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41248" y="1865376"/>
            <a:ext cx="275234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想定反論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703320" y="1700784"/>
            <a:ext cx="4206240" cy="530352"/>
          </a:xfrm>
          <a:prstGeom prst="rect">
            <a:avLst/>
          </a:prstGeom>
          <a:solidFill>
            <a:srgbClr val="0D2A52"/>
          </a:solidFill>
          <a:ln w="12700">
            <a:solidFill>
              <a:srgbClr val="0D2A5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813048" y="1865376"/>
            <a:ext cx="398678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返答の要点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7909560" y="1700784"/>
            <a:ext cx="3611880" cy="530352"/>
          </a:xfrm>
          <a:prstGeom prst="rect">
            <a:avLst/>
          </a:prstGeom>
          <a:solidFill>
            <a:srgbClr val="0D2A52"/>
          </a:solidFill>
          <a:ln w="12700">
            <a:solidFill>
              <a:srgbClr val="0D2A5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019288" y="1865376"/>
            <a:ext cx="339242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示す証拠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731520" y="2231136"/>
            <a:ext cx="2971800" cy="106070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59536" y="2395728"/>
            <a:ext cx="2715768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価格が高い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703320" y="2231136"/>
            <a:ext cx="4206240" cy="106070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831336" y="2395728"/>
            <a:ext cx="3950208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工数削減と勝率改善の合算で回収月を先に示す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7909560" y="2231136"/>
            <a:ext cx="3611880" cy="106070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037576" y="2395728"/>
            <a:ext cx="3355848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6か月回収モデル + 類似企業実績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731520" y="3291840"/>
            <a:ext cx="2971800" cy="1060704"/>
          </a:xfrm>
          <a:prstGeom prst="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859536" y="3456432"/>
            <a:ext cx="2715768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導入で現場が混乱する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3703320" y="3291840"/>
            <a:ext cx="4206240" cy="1060704"/>
          </a:xfrm>
          <a:prstGeom prst="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831336" y="3456432"/>
            <a:ext cx="3950208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既存運用を残した並行導入で切替リスクを吸収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7909560" y="3291840"/>
            <a:ext cx="3611880" cy="1060704"/>
          </a:xfrm>
          <a:prstGeom prst="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8037576" y="3456432"/>
            <a:ext cx="3355848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先行3案件での段階移行計画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731520" y="4352544"/>
            <a:ext cx="2971800" cy="106070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859536" y="4517136"/>
            <a:ext cx="2715768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競合との差が見えない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3703320" y="4352544"/>
            <a:ext cx="4206240" cy="106070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831336" y="4517136"/>
            <a:ext cx="3950208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購買委員会向けの論点順で比較軸を明確化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7909560" y="4352544"/>
            <a:ext cx="3611880" cy="106070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8037576" y="4517136"/>
            <a:ext cx="3355848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選択肢比較表 + 失注理由の再現データ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731520" y="5413248"/>
            <a:ext cx="2971800" cy="1060704"/>
          </a:xfrm>
          <a:prstGeom prst="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859536" y="5577840"/>
            <a:ext cx="2715768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効果が測れない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3703320" y="5413248"/>
            <a:ext cx="4206240" cy="1060704"/>
          </a:xfrm>
          <a:prstGeom prst="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3831336" y="5577840"/>
            <a:ext cx="3950208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受注率・提出率・準備工数の3軸で月次追跡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7909560" y="5413248"/>
            <a:ext cx="3611880" cy="1060704"/>
          </a:xfrm>
          <a:prstGeom prst="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8037576" y="5577840"/>
            <a:ext cx="3355848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指標定義書と週次レビュー運用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02920"/>
            <a:ext cx="201168" cy="6355080"/>
          </a:xfrm>
          <a:prstGeom prst="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D2A52"/>
          </a:solidFill>
          <a:ln w="12700">
            <a:solidFill>
              <a:srgbClr val="0D2A5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1AA8B8"/>
          </a:solidFill>
          <a:ln w="12700">
            <a:solidFill>
              <a:srgbClr val="1AA8B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導入リスクと先回り対策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D2A5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導入リスクと先回り対策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737360"/>
            <a:ext cx="10972800" cy="1234440"/>
          </a:xfrm>
          <a:prstGeom prst="roundRect">
            <a:avLst/>
          </a:prstGeom>
          <a:solidFill>
            <a:srgbClr val="EEF5FC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14400" y="1920240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D5F9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914400" y="2157984"/>
            <a:ext cx="3383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2A5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指標定義が部門でズレる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480560" y="2157984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影響: 成果評価が無効化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7132320" y="2157984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対策: 定義書承認を導入前ゲート化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731520" y="3218688"/>
            <a:ext cx="10972800" cy="1234440"/>
          </a:xfrm>
          <a:prstGeom prst="round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14400" y="3401568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D5F9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 2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914400" y="3639312"/>
            <a:ext cx="3383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2A5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現場運用が形骸化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480560" y="3639312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影響: 勝率改善が再現しない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7132320" y="3639312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対策: 案件レビューを固定アジェンダ化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731520" y="4700016"/>
            <a:ext cx="10972800" cy="1234440"/>
          </a:xfrm>
          <a:prstGeom prst="roundRect">
            <a:avLst/>
          </a:prstGeom>
          <a:solidFill>
            <a:srgbClr val="EEF5FC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914400" y="4882896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D5F9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 3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914400" y="5120640"/>
            <a:ext cx="3383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2A5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責任分界が曖昧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480560" y="512064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影響: 障害時の意思決定遅延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7132320" y="5120640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対策: 役割とエスカレーションを明文化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02920"/>
            <a:ext cx="201168" cy="6355080"/>
          </a:xfrm>
          <a:prstGeom prst="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D2A52"/>
          </a:solidFill>
          <a:ln w="12700">
            <a:solidFill>
              <a:srgbClr val="0D2A5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1AA8B8"/>
          </a:solidFill>
          <a:ln w="12700">
            <a:solidFill>
              <a:srgbClr val="1AA8B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商談で頻出する質問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D2A5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商談で頻出する質問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691640"/>
            <a:ext cx="5212080" cy="1874520"/>
          </a:xfrm>
          <a:prstGeom prst="roundRect">
            <a:avLst/>
          </a:prstGeom>
          <a:solidFill>
            <a:srgbClr val="EEF5FC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50976" y="191109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2A5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導入まで最短どれくらいか？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950976" y="244144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要件が揃えば6週間で先行運用開始、90日で全体展開可能です。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6217920" y="1691640"/>
            <a:ext cx="5212080" cy="1874520"/>
          </a:xfrm>
          <a:prstGeom prst="round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37376" y="191109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2A5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既存資料は使えるか？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6437376" y="244144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既存資料を購買委員会向けの順序に再配置し、段階的に置換します。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731520" y="3840480"/>
            <a:ext cx="5212080" cy="1874520"/>
          </a:xfrm>
          <a:prstGeom prst="roundRect">
            <a:avLst/>
          </a:prstGeom>
          <a:solidFill>
            <a:srgbClr val="EEF5FC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50976" y="405993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2A5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成果が出ない場合の見直しは？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950976" y="459028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30日単位で論点別に原因を分解し、停止・継続を判断します。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217920" y="3840480"/>
            <a:ext cx="5212080" cy="1874520"/>
          </a:xfrm>
          <a:prstGeom prst="round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37376" y="405993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2A5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部門横断での運用負荷は？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437376" y="459028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役割別テンプレを固定し、レビュー時間の増加を抑えます。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02920"/>
            <a:ext cx="201168" cy="6355080"/>
          </a:xfrm>
          <a:prstGeom prst="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D2A52"/>
          </a:solidFill>
          <a:ln w="12700">
            <a:solidFill>
              <a:srgbClr val="0D2A5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1AA8B8"/>
          </a:solidFill>
          <a:ln w="12700">
            <a:solidFill>
              <a:srgbClr val="1AA8B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本日決める意思決定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D2A5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本日決める意思決定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600200"/>
            <a:ext cx="10972800" cy="4709160"/>
          </a:xfrm>
          <a:prstGeom prst="roundRect">
            <a:avLst/>
          </a:prstGeom>
          <a:solidFill>
            <a:srgbClr val="EEF5FC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97280" y="2103120"/>
            <a:ext cx="9875520" cy="621792"/>
          </a:xfrm>
          <a:prstGeom prst="roundRect">
            <a:avLst/>
          </a:prstGeom>
          <a:solidFill>
            <a:srgbClr val="DCEAF7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325880" y="22951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D5F9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01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901952" y="22860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先行導入する3案件を確定する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1097280" y="3017520"/>
            <a:ext cx="9875520" cy="62179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325880" y="32095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D5F9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02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1901952" y="32004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指標定義書の承認者を任命する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1097280" y="3931920"/>
            <a:ext cx="9875520" cy="621792"/>
          </a:xfrm>
          <a:prstGeom prst="roundRect">
            <a:avLst/>
          </a:prstGeom>
          <a:solidFill>
            <a:srgbClr val="DCEAF7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325880" y="41239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D5F9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03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1901952" y="41148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週次レビュー会の開催枠を設定する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1097280" y="4846320"/>
            <a:ext cx="9875520" cy="62179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325880" y="50383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D5F9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04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1901952" y="50292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90日後の評価会議日程を先に押さえる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1097280" y="5852160"/>
            <a:ext cx="6217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1D5F9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備考: 【担当】 / 【期限】 / 【承認者】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02920"/>
            <a:ext cx="201168" cy="6355080"/>
          </a:xfrm>
          <a:prstGeom prst="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D2A52"/>
          </a:solidFill>
          <a:ln w="12700">
            <a:solidFill>
              <a:srgbClr val="0D2A5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1AA8B8"/>
          </a:solidFill>
          <a:ln w="12700">
            <a:solidFill>
              <a:srgbClr val="1AA8B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本日の進行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D2A5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本日の進行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749808" y="1316736"/>
            <a:ext cx="10241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76B8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案件に合わせて並び替え可能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822960" y="1783080"/>
            <a:ext cx="512064" cy="384048"/>
          </a:xfrm>
          <a:prstGeom prst="roundRect">
            <a:avLst/>
          </a:prstGeom>
          <a:solidFill>
            <a:srgbClr val="1D5F9F"/>
          </a:solidFill>
          <a:ln w="12700">
            <a:solidFill>
              <a:srgbClr val="1D5F9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87552" y="1874520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1508760" y="1783080"/>
            <a:ext cx="5303520" cy="384048"/>
          </a:xfrm>
          <a:prstGeom prst="roundRect">
            <a:avLst/>
          </a:prstGeom>
          <a:solidFill>
            <a:srgbClr val="EEF5FC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783080" y="1874520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購買委員会の論点整理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822960" y="2441448"/>
            <a:ext cx="512064" cy="384048"/>
          </a:xfrm>
          <a:prstGeom prst="roundRect">
            <a:avLst/>
          </a:prstGeom>
          <a:solidFill>
            <a:srgbClr val="1D5F9F"/>
          </a:solidFill>
          <a:ln w="12700">
            <a:solidFill>
              <a:srgbClr val="1D5F9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87552" y="2532888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1508760" y="2441448"/>
            <a:ext cx="5303520" cy="384048"/>
          </a:xfrm>
          <a:prstGeom prst="round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783080" y="2532888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現状課題と放置コスト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822960" y="3099816"/>
            <a:ext cx="512064" cy="384048"/>
          </a:xfrm>
          <a:prstGeom prst="roundRect">
            <a:avLst/>
          </a:prstGeom>
          <a:solidFill>
            <a:srgbClr val="1D5F9F"/>
          </a:solidFill>
          <a:ln w="12700">
            <a:solidFill>
              <a:srgbClr val="1D5F9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87552" y="3191256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1508760" y="3099816"/>
            <a:ext cx="5303520" cy="384048"/>
          </a:xfrm>
          <a:prstGeom prst="roundRect">
            <a:avLst/>
          </a:prstGeom>
          <a:solidFill>
            <a:srgbClr val="EEF5FC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783080" y="3191256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提案価値と比較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822960" y="3758184"/>
            <a:ext cx="512064" cy="384048"/>
          </a:xfrm>
          <a:prstGeom prst="roundRect">
            <a:avLst/>
          </a:prstGeom>
          <a:solidFill>
            <a:srgbClr val="1D5F9F"/>
          </a:solidFill>
          <a:ln w="12700">
            <a:solidFill>
              <a:srgbClr val="1D5F9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987552" y="3849624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4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1508760" y="3758184"/>
            <a:ext cx="5303520" cy="384048"/>
          </a:xfrm>
          <a:prstGeom prst="round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783080" y="3849624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導入計画・体制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822960" y="4416552"/>
            <a:ext cx="512064" cy="384048"/>
          </a:xfrm>
          <a:prstGeom prst="roundRect">
            <a:avLst/>
          </a:prstGeom>
          <a:solidFill>
            <a:srgbClr val="1D5F9F"/>
          </a:solidFill>
          <a:ln w="12700">
            <a:solidFill>
              <a:srgbClr val="1D5F9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987552" y="4507992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5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1508760" y="4416552"/>
            <a:ext cx="5303520" cy="384048"/>
          </a:xfrm>
          <a:prstGeom prst="roundRect">
            <a:avLst/>
          </a:prstGeom>
          <a:solidFill>
            <a:srgbClr val="EEF5FC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1783080" y="4507992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反論対応とリスク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822960" y="5074920"/>
            <a:ext cx="512064" cy="384048"/>
          </a:xfrm>
          <a:prstGeom prst="roundRect">
            <a:avLst/>
          </a:prstGeom>
          <a:solidFill>
            <a:srgbClr val="1D5F9F"/>
          </a:solidFill>
          <a:ln w="12700">
            <a:solidFill>
              <a:srgbClr val="1D5F9F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987552" y="5166360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6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1508760" y="5074920"/>
            <a:ext cx="5303520" cy="384048"/>
          </a:xfrm>
          <a:prstGeom prst="round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1783080" y="5166360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意思決定事項</a:t>
            </a:r>
            <a:endParaRPr lang="en-US" sz="1300" dirty="0"/>
          </a:p>
        </p:txBody>
      </p:sp>
      <p:sp>
        <p:nvSpPr>
          <p:cNvPr id="33" name="Shape 31"/>
          <p:cNvSpPr/>
          <p:nvPr/>
        </p:nvSpPr>
        <p:spPr>
          <a:xfrm>
            <a:off x="7132320" y="1783080"/>
            <a:ext cx="4480560" cy="4389120"/>
          </a:xfrm>
          <a:prstGeom prst="roundRect">
            <a:avLst/>
          </a:prstGeom>
          <a:solidFill>
            <a:srgbClr val="EEF5FC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7388352" y="2011680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D2A5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活用ポイント</a:t>
            </a:r>
            <a:endParaRPr lang="en-US" sz="1500" dirty="0"/>
          </a:p>
        </p:txBody>
      </p:sp>
      <p:sp>
        <p:nvSpPr>
          <p:cNvPr id="35" name="Text 33"/>
          <p:cNvSpPr/>
          <p:nvPr/>
        </p:nvSpPr>
        <p:spPr>
          <a:xfrm>
            <a:off x="7388352" y="2468880"/>
            <a:ext cx="384048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・結論スライドを先頭に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・数字は最新値へ更新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・末尾に次アクションを固定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・役割と期限を明示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02920"/>
            <a:ext cx="201168" cy="6355080"/>
          </a:xfrm>
          <a:prstGeom prst="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D2A52"/>
          </a:solidFill>
          <a:ln w="12700">
            <a:solidFill>
              <a:srgbClr val="0D2A5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1AA8B8"/>
          </a:solidFill>
          <a:ln w="12700">
            <a:solidFill>
              <a:srgbClr val="1AA8B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購買委員会マップ（誰が何を重視するか）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D2A5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購買委員会マップ（誰が何を重視するか）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691640"/>
            <a:ext cx="1554480" cy="566928"/>
          </a:xfrm>
          <a:prstGeom prst="rect">
            <a:avLst/>
          </a:prstGeom>
          <a:solidFill>
            <a:srgbClr val="0D2A52"/>
          </a:solidFill>
          <a:ln w="12700">
            <a:solidFill>
              <a:srgbClr val="0D2A5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2960" y="1874520"/>
            <a:ext cx="1371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役割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2286000" y="1691640"/>
            <a:ext cx="2834640" cy="566928"/>
          </a:xfrm>
          <a:prstGeom prst="rect">
            <a:avLst/>
          </a:prstGeom>
          <a:solidFill>
            <a:srgbClr val="0D2A52"/>
          </a:solidFill>
          <a:ln w="12700">
            <a:solidFill>
              <a:srgbClr val="0D2A5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377440" y="1874520"/>
            <a:ext cx="26517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評価基準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120640" y="1691640"/>
            <a:ext cx="2926080" cy="566928"/>
          </a:xfrm>
          <a:prstGeom prst="rect">
            <a:avLst/>
          </a:prstGeom>
          <a:solidFill>
            <a:srgbClr val="0D2A52"/>
          </a:solidFill>
          <a:ln w="12700">
            <a:solidFill>
              <a:srgbClr val="0D2A5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212080" y="1874520"/>
            <a:ext cx="2743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失敗懸念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8046720" y="1691640"/>
            <a:ext cx="3291840" cy="566928"/>
          </a:xfrm>
          <a:prstGeom prst="rect">
            <a:avLst/>
          </a:prstGeom>
          <a:solidFill>
            <a:srgbClr val="0D2A52"/>
          </a:solidFill>
          <a:ln w="12700">
            <a:solidFill>
              <a:srgbClr val="0D2A5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138160" y="1874520"/>
            <a:ext cx="31089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刺さる根拠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731520" y="2258568"/>
            <a:ext cx="15544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2960" y="2395728"/>
            <a:ext cx="13716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事業責任者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2286000" y="2258568"/>
            <a:ext cx="283464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377440" y="2395728"/>
            <a:ext cx="26517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売上インパクト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120640" y="2258568"/>
            <a:ext cx="29260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212080" y="2395728"/>
            <a:ext cx="27432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導入後に成果が出ない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8046720" y="2258568"/>
            <a:ext cx="329184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8138160" y="2395728"/>
            <a:ext cx="31089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過去案件の改善幅と再現条件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731520" y="2953512"/>
            <a:ext cx="1554480" cy="694944"/>
          </a:xfrm>
          <a:prstGeom prst="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22960" y="3090672"/>
            <a:ext cx="13716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部門長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2286000" y="2953512"/>
            <a:ext cx="2834640" cy="694944"/>
          </a:xfrm>
          <a:prstGeom prst="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2377440" y="3090672"/>
            <a:ext cx="26517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現場定着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5120640" y="2953512"/>
            <a:ext cx="2926080" cy="694944"/>
          </a:xfrm>
          <a:prstGeom prst="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212080" y="3090672"/>
            <a:ext cx="27432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運用が増えて現場負荷が上がる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8046720" y="2953512"/>
            <a:ext cx="3291840" cy="694944"/>
          </a:xfrm>
          <a:prstGeom prst="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8138160" y="3090672"/>
            <a:ext cx="31089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運用工数の削減シナリオ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731520" y="3648456"/>
            <a:ext cx="15544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822960" y="3785616"/>
            <a:ext cx="13716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情報システム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2286000" y="3648456"/>
            <a:ext cx="283464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2377440" y="3785616"/>
            <a:ext cx="26517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連携可否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5120640" y="3648456"/>
            <a:ext cx="29260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5212080" y="3785616"/>
            <a:ext cx="27432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既存システムとの不整合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8046720" y="3648456"/>
            <a:ext cx="329184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8138160" y="3785616"/>
            <a:ext cx="31089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連携方式と切替手順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731520" y="4343400"/>
            <a:ext cx="1554480" cy="694944"/>
          </a:xfrm>
          <a:prstGeom prst="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822960" y="4480560"/>
            <a:ext cx="13716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財務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2286000" y="4343400"/>
            <a:ext cx="2834640" cy="694944"/>
          </a:xfrm>
          <a:prstGeom prst="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2377440" y="4480560"/>
            <a:ext cx="26517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回収期間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5120640" y="4343400"/>
            <a:ext cx="2926080" cy="694944"/>
          </a:xfrm>
          <a:prstGeom prst="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5212080" y="4480560"/>
            <a:ext cx="27432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費用対効果が曖昧</a:t>
            </a:r>
            <a:endParaRPr lang="en-US" sz="1100" dirty="0"/>
          </a:p>
        </p:txBody>
      </p:sp>
      <p:sp>
        <p:nvSpPr>
          <p:cNvPr id="46" name="Shape 44"/>
          <p:cNvSpPr/>
          <p:nvPr/>
        </p:nvSpPr>
        <p:spPr>
          <a:xfrm>
            <a:off x="8046720" y="4343400"/>
            <a:ext cx="3291840" cy="694944"/>
          </a:xfrm>
          <a:prstGeom prst="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8138160" y="4480560"/>
            <a:ext cx="31089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回収月の算定ロジック</a:t>
            </a:r>
            <a:endParaRPr lang="en-US" sz="1100" dirty="0"/>
          </a:p>
        </p:txBody>
      </p:sp>
      <p:sp>
        <p:nvSpPr>
          <p:cNvPr id="48" name="Shape 46"/>
          <p:cNvSpPr/>
          <p:nvPr/>
        </p:nvSpPr>
        <p:spPr>
          <a:xfrm>
            <a:off x="731520" y="5038344"/>
            <a:ext cx="15544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822960" y="5175504"/>
            <a:ext cx="13716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法務</a:t>
            </a:r>
            <a:endParaRPr lang="en-US" sz="1100" dirty="0"/>
          </a:p>
        </p:txBody>
      </p:sp>
      <p:sp>
        <p:nvSpPr>
          <p:cNvPr id="50" name="Shape 48"/>
          <p:cNvSpPr/>
          <p:nvPr/>
        </p:nvSpPr>
        <p:spPr>
          <a:xfrm>
            <a:off x="2286000" y="5038344"/>
            <a:ext cx="283464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2377440" y="5175504"/>
            <a:ext cx="26517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契約リスク</a:t>
            </a:r>
            <a:endParaRPr lang="en-US" sz="1100" dirty="0"/>
          </a:p>
        </p:txBody>
      </p:sp>
      <p:sp>
        <p:nvSpPr>
          <p:cNvPr id="52" name="Shape 50"/>
          <p:cNvSpPr/>
          <p:nvPr/>
        </p:nvSpPr>
        <p:spPr>
          <a:xfrm>
            <a:off x="5120640" y="5038344"/>
            <a:ext cx="29260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5212080" y="5175504"/>
            <a:ext cx="27432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責任分界が不明</a:t>
            </a:r>
            <a:endParaRPr lang="en-US" sz="1100" dirty="0"/>
          </a:p>
        </p:txBody>
      </p:sp>
      <p:sp>
        <p:nvSpPr>
          <p:cNvPr id="54" name="Shape 52"/>
          <p:cNvSpPr/>
          <p:nvPr/>
        </p:nvSpPr>
        <p:spPr>
          <a:xfrm>
            <a:off x="8046720" y="5038344"/>
            <a:ext cx="329184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8138160" y="5175504"/>
            <a:ext cx="31089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サービス水準・責任分界の明文化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02920"/>
            <a:ext cx="201168" cy="6355080"/>
          </a:xfrm>
          <a:prstGeom prst="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D2A52"/>
          </a:solidFill>
          <a:ln w="12700">
            <a:solidFill>
              <a:srgbClr val="0D2A5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1AA8B8"/>
          </a:solidFill>
          <a:ln w="12700">
            <a:solidFill>
              <a:srgbClr val="1AA8B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現状の摩擦と『何もしないコスト』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D2A5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現状の摩擦と『何もしないコスト』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737360"/>
            <a:ext cx="5440680" cy="4526280"/>
          </a:xfrm>
          <a:prstGeom prst="roundRect">
            <a:avLst/>
          </a:prstGeom>
          <a:solidFill>
            <a:srgbClr val="EEF5FC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6016752" y="1737360"/>
            <a:ext cx="5440680" cy="4526280"/>
          </a:xfrm>
          <a:prstGeom prst="round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87552" y="196596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D2A5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現状の摩擦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6272784" y="196596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D2A5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何もしない場合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987552" y="246888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・提案品質が担当者依存で勝率が安定しない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987552" y="342900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・決裁者向け説明資料を毎回作り直している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987552" y="438912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・失注理由の蓄積がなく、同じ負け方を繰り返す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272784" y="246888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・購買委員会内の合意形成が長期化する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6272784" y="342900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・提案準備工数が増え、商談機会を取りこぼす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272784" y="438912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・価格交渉で主導権を失い粗利が下がる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02920"/>
            <a:ext cx="201168" cy="6355080"/>
          </a:xfrm>
          <a:prstGeom prst="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D2A52"/>
          </a:solidFill>
          <a:ln w="12700">
            <a:solidFill>
              <a:srgbClr val="0D2A5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1AA8B8"/>
          </a:solidFill>
          <a:ln w="12700">
            <a:solidFill>
              <a:srgbClr val="1AA8B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提案価値の3本柱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D2A5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提案価値の3本柱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783080"/>
            <a:ext cx="3566160" cy="4434840"/>
          </a:xfrm>
          <a:prstGeom prst="roundRect">
            <a:avLst/>
          </a:prstGeom>
          <a:solidFill>
            <a:srgbClr val="EEF5FC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31520" y="1783080"/>
            <a:ext cx="3566160" cy="530352"/>
          </a:xfrm>
          <a:prstGeom prst="rect">
            <a:avLst/>
          </a:prstGeom>
          <a:solidFill>
            <a:srgbClr val="1D5F9F"/>
          </a:solidFill>
          <a:ln w="12700">
            <a:solidFill>
              <a:srgbClr val="1D5F9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14400" y="1938528"/>
            <a:ext cx="3200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合意形成を短縮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987552" y="2651760"/>
            <a:ext cx="301752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役割別の懸念に先回りした説明順で、会議の往復を減らす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4572000" y="1783080"/>
            <a:ext cx="3566160" cy="4434840"/>
          </a:xfrm>
          <a:prstGeom prst="round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1783080"/>
            <a:ext cx="3566160" cy="530352"/>
          </a:xfrm>
          <a:prstGeom prst="rect">
            <a:avLst/>
          </a:prstGeom>
          <a:solidFill>
            <a:srgbClr val="1D5F9F"/>
          </a:solidFill>
          <a:ln w="12700">
            <a:solidFill>
              <a:srgbClr val="1D5F9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754880" y="1938528"/>
            <a:ext cx="3200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受注確度を可視化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828032" y="2651760"/>
            <a:ext cx="301752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委員会の論点ごとに進捗管理し、停滞要因を早期に解消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8412480" y="1783080"/>
            <a:ext cx="3566160" cy="4434840"/>
          </a:xfrm>
          <a:prstGeom prst="roundRect">
            <a:avLst/>
          </a:prstGeom>
          <a:solidFill>
            <a:srgbClr val="EEF5FC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412480" y="1783080"/>
            <a:ext cx="3566160" cy="530352"/>
          </a:xfrm>
          <a:prstGeom prst="rect">
            <a:avLst/>
          </a:prstGeom>
          <a:solidFill>
            <a:srgbClr val="1D5F9F"/>
          </a:solidFill>
          <a:ln w="12700">
            <a:solidFill>
              <a:srgbClr val="1D5F9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595360" y="1938528"/>
            <a:ext cx="3200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運用定着まで設計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8668512" y="2651760"/>
            <a:ext cx="301752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導入後90日までの責任分界を明示し、実行リスクを下げる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02920"/>
            <a:ext cx="201168" cy="6355080"/>
          </a:xfrm>
          <a:prstGeom prst="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D2A52"/>
          </a:solidFill>
          <a:ln w="12700">
            <a:solidFill>
              <a:srgbClr val="0D2A5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1AA8B8"/>
          </a:solidFill>
          <a:ln w="12700">
            <a:solidFill>
              <a:srgbClr val="1AA8B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選択肢比較（現状維持 / 内製 / 本提案）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D2A5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選択肢比較（現状維持 / 内製 / 本提案）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691640"/>
            <a:ext cx="1920240" cy="566928"/>
          </a:xfrm>
          <a:prstGeom prst="rect">
            <a:avLst/>
          </a:prstGeom>
          <a:solidFill>
            <a:srgbClr val="0D2A52"/>
          </a:solidFill>
          <a:ln w="12700">
            <a:solidFill>
              <a:srgbClr val="0D2A5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2960" y="1874520"/>
            <a:ext cx="1737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選択肢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2651760" y="1691640"/>
            <a:ext cx="2286000" cy="566928"/>
          </a:xfrm>
          <a:prstGeom prst="rect">
            <a:avLst/>
          </a:prstGeom>
          <a:solidFill>
            <a:srgbClr val="0D2A52"/>
          </a:solidFill>
          <a:ln w="12700">
            <a:solidFill>
              <a:srgbClr val="0D2A5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743200" y="1874520"/>
            <a:ext cx="2103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立上げ速度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937760" y="1691640"/>
            <a:ext cx="2286000" cy="566928"/>
          </a:xfrm>
          <a:prstGeom prst="rect">
            <a:avLst/>
          </a:prstGeom>
          <a:solidFill>
            <a:srgbClr val="0D2A52"/>
          </a:solidFill>
          <a:ln w="12700">
            <a:solidFill>
              <a:srgbClr val="0D2A5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029200" y="1874520"/>
            <a:ext cx="2103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成果再現性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7223760" y="1691640"/>
            <a:ext cx="4114800" cy="566928"/>
          </a:xfrm>
          <a:prstGeom prst="rect">
            <a:avLst/>
          </a:prstGeom>
          <a:solidFill>
            <a:srgbClr val="0D2A52"/>
          </a:solidFill>
          <a:ln w="12700">
            <a:solidFill>
              <a:srgbClr val="0D2A5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315200" y="1874520"/>
            <a:ext cx="3931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初年度リスク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731520" y="2258568"/>
            <a:ext cx="192024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2960" y="2395728"/>
            <a:ext cx="17373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現状維持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2651760" y="2258568"/>
            <a:ext cx="22860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743200" y="2395728"/>
            <a:ext cx="21031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即時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937760" y="2258568"/>
            <a:ext cx="22860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029200" y="2395728"/>
            <a:ext cx="21031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低い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7223760" y="2258568"/>
            <a:ext cx="41148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315200" y="2395728"/>
            <a:ext cx="39319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失注学習が進まず機会損失が継続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731520" y="2953512"/>
            <a:ext cx="1920240" cy="694944"/>
          </a:xfrm>
          <a:prstGeom prst="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22960" y="3090672"/>
            <a:ext cx="17373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内製改善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2651760" y="2953512"/>
            <a:ext cx="2286000" cy="694944"/>
          </a:xfrm>
          <a:prstGeom prst="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2743200" y="3090672"/>
            <a:ext cx="21031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2〜4か月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4937760" y="2953512"/>
            <a:ext cx="2286000" cy="694944"/>
          </a:xfrm>
          <a:prstGeom prst="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029200" y="3090672"/>
            <a:ext cx="21031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中程度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7223760" y="2953512"/>
            <a:ext cx="4114800" cy="694944"/>
          </a:xfrm>
          <a:prstGeom prst="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7315200" y="3090672"/>
            <a:ext cx="39319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設計人材の不足で運用停滞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731520" y="3648456"/>
            <a:ext cx="192024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822960" y="3785616"/>
            <a:ext cx="17373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本提案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2651760" y="3648456"/>
            <a:ext cx="22860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2743200" y="3785616"/>
            <a:ext cx="21031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4〜6週間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4937760" y="3648456"/>
            <a:ext cx="22860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5029200" y="3785616"/>
            <a:ext cx="21031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高い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7223760" y="3648456"/>
            <a:ext cx="41148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7315200" y="3785616"/>
            <a:ext cx="39319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初期定義不足時に定着が遅れる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02920"/>
            <a:ext cx="201168" cy="6355080"/>
          </a:xfrm>
          <a:prstGeom prst="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D2A52"/>
          </a:solidFill>
          <a:ln w="12700">
            <a:solidFill>
              <a:srgbClr val="0D2A5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1AA8B8"/>
          </a:solidFill>
          <a:ln w="12700">
            <a:solidFill>
              <a:srgbClr val="1AA8B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成果指標（現状 / 6か月目標）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D2A5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成果指標（現状 / 6か月目標）</a:t>
            </a:r>
            <a:endParaRPr lang="en-US" sz="2400" dirty="0"/>
          </a:p>
        </p:txBody>
      </p:sp>
      <p:graphicFrame>
        <p:nvGraphicFramePr>
          <p:cNvPr id="8" name="Chart 0" descr=""/>
          <p:cNvGraphicFramePr/>
          <p:nvPr/>
        </p:nvGraphicFramePr>
        <p:xfrm>
          <a:off x="731520" y="1645920"/>
          <a:ext cx="7680960" cy="45262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8641080" y="1645920"/>
            <a:ext cx="2926080" cy="4526280"/>
          </a:xfrm>
          <a:prstGeom prst="roundRect">
            <a:avLst/>
          </a:prstGeom>
          <a:solidFill>
            <a:srgbClr val="EEF5FC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8897112" y="1847088"/>
            <a:ext cx="23774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2A5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記入ガイド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8897112" y="2240280"/>
            <a:ext cx="2377440" cy="2651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・提案準備工数は1案件あたり時間で測定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・受注率は対象業界を固定して比較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・週次で停滞案件の要因を更新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02920"/>
            <a:ext cx="201168" cy="6355080"/>
          </a:xfrm>
          <a:prstGeom prst="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D2A52"/>
          </a:solidFill>
          <a:ln w="12700">
            <a:solidFill>
              <a:srgbClr val="0D2A5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1AA8B8"/>
          </a:solidFill>
          <a:ln w="12700">
            <a:solidFill>
              <a:srgbClr val="1AA8B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90日導入ロードマップ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D2A5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90日導入ロードマップ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1234440" y="2880360"/>
            <a:ext cx="9692640" cy="0"/>
          </a:xfrm>
          <a:prstGeom prst="line">
            <a:avLst/>
          </a:prstGeom>
          <a:noFill/>
          <a:ln w="12700">
            <a:solidFill>
              <a:srgbClr val="1D5F9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51560" y="2633472"/>
            <a:ext cx="512064" cy="512064"/>
          </a:xfrm>
          <a:prstGeom prst="ellipse">
            <a:avLst/>
          </a:prstGeom>
          <a:solidFill>
            <a:srgbClr val="1D5F9F"/>
          </a:solidFill>
          <a:ln w="12700">
            <a:solidFill>
              <a:srgbClr val="1D5F9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6012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D5F9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第1〜2週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29768" y="3273552"/>
            <a:ext cx="1828800" cy="2148840"/>
          </a:xfrm>
          <a:prstGeom prst="roundRect">
            <a:avLst/>
          </a:prstGeom>
          <a:solidFill>
            <a:srgbClr val="EEF5FC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008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D5F9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診断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55778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購買委員会の論点と失注要因を特定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703320" y="2633472"/>
            <a:ext cx="512064" cy="512064"/>
          </a:xfrm>
          <a:prstGeom prst="ellipse">
            <a:avLst/>
          </a:prstGeom>
          <a:solidFill>
            <a:srgbClr val="1D5F9F"/>
          </a:solidFill>
          <a:ln w="12700">
            <a:solidFill>
              <a:srgbClr val="1D5F9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1188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D5F9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第3〜4週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3081528" y="3273552"/>
            <a:ext cx="1828800" cy="2148840"/>
          </a:xfrm>
          <a:prstGeom prst="round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29184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D5F9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設計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320954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提案テンプレと運用ルールを整備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6355080" y="2633472"/>
            <a:ext cx="512064" cy="512064"/>
          </a:xfrm>
          <a:prstGeom prst="ellipse">
            <a:avLst/>
          </a:prstGeom>
          <a:solidFill>
            <a:srgbClr val="1D5F9F"/>
          </a:solidFill>
          <a:ln w="12700">
            <a:solidFill>
              <a:srgbClr val="1D5F9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26364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D5F9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第5〜8週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5733288" y="3273552"/>
            <a:ext cx="1828800" cy="2148840"/>
          </a:xfrm>
          <a:prstGeom prst="roundRect">
            <a:avLst/>
          </a:prstGeom>
          <a:solidFill>
            <a:srgbClr val="EEF5FC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94360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D5F9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先行運用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586130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重点3案件で検証し改善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9006840" y="2633472"/>
            <a:ext cx="512064" cy="512064"/>
          </a:xfrm>
          <a:prstGeom prst="ellipse">
            <a:avLst/>
          </a:prstGeom>
          <a:solidFill>
            <a:srgbClr val="1D5F9F"/>
          </a:solidFill>
          <a:ln w="12700">
            <a:solidFill>
              <a:srgbClr val="1D5F9F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91540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D5F9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第9〜12週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8385048" y="3273552"/>
            <a:ext cx="1828800" cy="2148840"/>
          </a:xfrm>
          <a:prstGeom prst="round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859536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D5F9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展開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851306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全案件へ適用し指標レビューを定例化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02920"/>
            <a:ext cx="201168" cy="6355080"/>
          </a:xfrm>
          <a:prstGeom prst="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D2A52"/>
          </a:solidFill>
          <a:ln w="12700">
            <a:solidFill>
              <a:srgbClr val="0D2A5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1AA8B8"/>
          </a:solidFill>
          <a:ln w="12700">
            <a:solidFill>
              <a:srgbClr val="1AA8B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推進体制と責任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D2A5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推進体制と責任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737360"/>
            <a:ext cx="10972800" cy="914400"/>
          </a:xfrm>
          <a:prstGeom prst="roundRect">
            <a:avLst/>
          </a:prstGeom>
          <a:solidFill>
            <a:srgbClr val="EEF5FC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14400" y="199339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2A5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営業責任者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3566160" y="201168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D5F9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669280" y="196596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最終意思決定と優先案件の選定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731520" y="2834640"/>
            <a:ext cx="10972800" cy="914400"/>
          </a:xfrm>
          <a:prstGeom prst="round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914400" y="309067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2A5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営業企画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566160" y="310896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D5F9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5669280" y="306324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提案骨子の標準化とレビュー設計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731520" y="3931920"/>
            <a:ext cx="10972800" cy="914400"/>
          </a:xfrm>
          <a:prstGeom prst="roundRect">
            <a:avLst/>
          </a:prstGeom>
          <a:solidFill>
            <a:srgbClr val="EEF5FC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914400" y="418795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2A5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現場リーダー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3566160" y="420624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D5F9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5669280" y="416052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案件運用・反論対応の実装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731520" y="5029200"/>
            <a:ext cx="10972800" cy="914400"/>
          </a:xfrm>
          <a:prstGeom prst="round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914400" y="528523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2A5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収益運用管理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3566160" y="530352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D5F9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5669280" y="525780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指標計測と改善サイクル管理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Stria Deck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法人営業資料 標準版</dc:title>
  <dc:subject>日本企業向け商用プレゼンテーションテンプレート</dc:subject>
  <dc:creator>Stria Deck</dc:creator>
  <cp:lastModifiedBy>Stria Deck</cp:lastModifiedBy>
  <cp:revision>1</cp:revision>
  <dcterms:created xsi:type="dcterms:W3CDTF">2026-02-15T16:08:29Z</dcterms:created>
  <dcterms:modified xsi:type="dcterms:W3CDTF">2026-02-15T16:08:29Z</dcterms:modified>
</cp:coreProperties>
</file>