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charts/chart5.xml" ContentType="application/vnd.openxmlformats-officedocument.drawingml.chart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notesMasterIdLst>
    <p:notesMasterId r:id="rId16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notesMaster" Target="notesMasters/notesMaster1.xml"/><Relationship Id="rId17" Type="http://schemas.openxmlformats.org/officeDocument/2006/relationships/presProps" Target="presProps.xml"/><Relationship Id="rId18" Type="http://schemas.openxmlformats.org/officeDocument/2006/relationships/viewProps" Target="viewProps.xml"/><Relationship Id="rId19" Type="http://schemas.openxmlformats.org/officeDocument/2006/relationships/theme" Target="theme/theme1.xml"/><Relationship Id="rId20" Type="http://schemas.openxmlformats.org/officeDocument/2006/relationships/tableStyles" Target="tableStyles.xml"/></Relationships>
</file>

<file path=ppt/charts/_rels/chart5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5.xlsx"/></Relationships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現状</c:v>
                </c:pt>
              </c:strCache>
            </c:strRef>
          </c:tx>
          <c:spPr>
            <a:solidFill>
              <a:srgbClr val="FDE4CF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Sheet1!$A$2:$A$5</c:f>
              <c:multiLvlStrCache>
                <c:ptCount val="4"/>
                <c:lvl>
                  <c:pt idx="0">
                    <c:v>処理時間</c:v>
                  </c:pt>
                  <c:pt idx="1">
                    <c:v>承認速度</c:v>
                  </c:pt>
                  <c:pt idx="2">
                    <c:v>入力ミス率</c:v>
                  </c:pt>
                  <c:pt idx="3">
                    <c:v>会議意思決定率</c:v>
                  </c:pt>
                </c:lvl>
              </c:multiLvlStrCache>
            </c:multiLvl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100</c:v>
                </c:pt>
                <c:pt idx="1">
                  <c:v>100</c:v>
                </c:pt>
                <c:pt idx="2">
                  <c:v>28</c:v>
                </c:pt>
                <c:pt idx="3">
                  <c:v>49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目標</c:v>
                </c:pt>
              </c:strCache>
            </c:strRef>
          </c:tx>
          <c:spPr>
            <a:solidFill>
              <a:srgbClr val="C4571C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Sheet1!$A$2:$A$5</c:f>
              <c:multiLvlStrCache>
                <c:ptCount val="4"/>
                <c:lvl>
                  <c:pt idx="0">
                    <c:v>処理時間</c:v>
                  </c:pt>
                  <c:pt idx="1">
                    <c:v>承認速度</c:v>
                  </c:pt>
                  <c:pt idx="2">
                    <c:v>入力ミス率</c:v>
                  </c:pt>
                  <c:pt idx="3">
                    <c:v>会議意思決定率</c:v>
                  </c:pt>
                </c:lvl>
              </c:multiLvlStrCache>
            </c:multiLvl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62</c:v>
                </c:pt>
                <c:pt idx="1">
                  <c:v>59</c:v>
                </c:pt>
                <c:pt idx="2">
                  <c:v>11</c:v>
                </c:pt>
                <c:pt idx="3">
                  <c:v>78</c:v>
                </c:pt>
              </c:numCache>
            </c:numRef>
          </c:val>
        </c:ser>
        <c:dLbls>
          <c:numFmt formatCode="#,##0" sourceLinked="0"/>
          <c:txPr>
            <a:bodyPr/>
            <a:lstStyle/>
            <a:p>
              <a:pPr>
                <a:defRPr b="0" i="0" strike="noStrike" sz="1200" u="none">
                  <a:solidFill>
                    <a:srgbClr val="000000"/>
                  </a:solidFill>
                  <a:latin typeface="Arial"/>
                </a:defRPr>
              </a:pPr>
            </a:p>
          </c:txPr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gapWidth val="150"/>
        <c:overlap val="0"/>
        <c:axId val="2094734554"/>
        <c:axId val="2094734552"/>
        <c:axId val="2094734556"/>
      </c:bar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000000"/>
                </a:solidFill>
                <a:latin typeface="Meiryo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  <c:max val="120"/>
          <c:min val="0"/>
        </c:scaling>
        <c:delete val="0"/>
        <c:axPos val="l"/>
        <c:majorGridlines>
          <c:spPr>
            <a:ln w="12700" cap="flat">
              <a:solidFill>
                <a:srgbClr val="888888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000000"/>
                </a:solidFill>
                <a:latin typeface="Meiryo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</c:legend>
    <c:plotVisOnly val="1"/>
    <c:dispBlanksAs val="span"/>
  </c:chart>
  <c:spPr>
    <a:noFill/>
    <a:ln>
      <a:noFill/>
    </a:ln>
    <a:effectLst/>
  </c:sp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chart" Target="/ppt/charts/chart5.xm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8A2E1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132320" y="-731520"/>
            <a:ext cx="5669280" cy="7132320"/>
          </a:xfrm>
          <a:prstGeom prst="chevron">
            <a:avLst/>
          </a:prstGeom>
          <a:solidFill>
            <a:srgbClr val="C4571C">
              <a:alpha val="72000"/>
            </a:srgbClr>
          </a:solidFill>
          <a:ln w="12700">
            <a:solidFill>
              <a:srgbClr val="C4571C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8686800" y="-731520"/>
            <a:ext cx="4572000" cy="7132320"/>
          </a:xfrm>
          <a:prstGeom prst="chevron">
            <a:avLst/>
          </a:prstGeom>
          <a:solidFill>
            <a:srgbClr val="F39A2D">
              <a:alpha val="60000"/>
            </a:srgbClr>
          </a:solidFill>
          <a:ln w="12700">
            <a:solidFill>
              <a:srgbClr val="F39A2D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731520" y="1554480"/>
            <a:ext cx="7955280" cy="12344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4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デジタル変革提案書 変革シナリオ</a:t>
            </a:r>
            <a:endParaRPr lang="en-US" sz="3400" dirty="0"/>
          </a:p>
        </p:txBody>
      </p:sp>
      <p:sp>
        <p:nvSpPr>
          <p:cNvPr id="5" name="Text 3"/>
          <p:cNvSpPr/>
          <p:nvPr/>
        </p:nvSpPr>
        <p:spPr>
          <a:xfrm>
            <a:off x="749808" y="2971800"/>
            <a:ext cx="7680960" cy="10972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600" dirty="0">
                <a:solidFill>
                  <a:srgbClr val="E6F4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戦略・技術・人材を分離せず、段階導入で成果を積み上げるデジタル変革実行構成</a:t>
            </a:r>
            <a:endParaRPr lang="en-US" sz="1600" dirty="0"/>
          </a:p>
        </p:txBody>
      </p:sp>
      <p:sp>
        <p:nvSpPr>
          <p:cNvPr id="6" name="Shape 4"/>
          <p:cNvSpPr/>
          <p:nvPr/>
        </p:nvSpPr>
        <p:spPr>
          <a:xfrm>
            <a:off x="749808" y="4343400"/>
            <a:ext cx="2468880" cy="512064"/>
          </a:xfrm>
          <a:prstGeom prst="roundRect">
            <a:avLst/>
          </a:prstGeom>
          <a:solidFill>
            <a:srgbClr val="FFFFFF">
              <a:alpha val="12000"/>
            </a:srgbClr>
          </a:solidFill>
          <a:ln w="12700">
            <a:solidFill>
              <a:srgbClr val="DCEEFF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932688" y="4498848"/>
            <a:ext cx="205740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変革計画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749808" y="6080760"/>
            <a:ext cx="758952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D7EAF8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ストリアデック / 商用テンプレート</a:t>
            </a:r>
            <a:endParaRPr lang="en-US" sz="1000" dirty="0"/>
          </a:p>
        </p:txBody>
      </p:sp>
      <p:sp>
        <p:nvSpPr>
          <p:cNvPr id="9" name="Text 7"/>
          <p:cNvSpPr/>
          <p:nvPr/>
        </p:nvSpPr>
        <p:spPr>
          <a:xfrm>
            <a:off x="11484864" y="6080760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D7EAF8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1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9509760" y="4480560"/>
            <a:ext cx="2743200" cy="1920240"/>
          </a:xfrm>
          <a:prstGeom prst="chevron">
            <a:avLst/>
          </a:prstGeom>
          <a:solidFill>
            <a:srgbClr val="FDE4CF">
              <a:alpha val="80000"/>
            </a:srgbClr>
          </a:solidFill>
          <a:ln w="12700">
            <a:solidFill>
              <a:srgbClr val="FDE4CF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91695" cy="566928"/>
          </a:xfrm>
          <a:prstGeom prst="rect">
            <a:avLst/>
          </a:prstGeom>
          <a:solidFill>
            <a:srgbClr val="8A2E15"/>
          </a:solidFill>
          <a:ln w="12700">
            <a:solidFill>
              <a:srgbClr val="8A2E15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201168" y="91440"/>
            <a:ext cx="2194560" cy="384048"/>
          </a:xfrm>
          <a:prstGeom prst="roundRect">
            <a:avLst/>
          </a:prstGeom>
          <a:solidFill>
            <a:srgbClr val="F39A2D"/>
          </a:solidFill>
          <a:ln w="12700">
            <a:solidFill>
              <a:srgbClr val="F39A2D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411480" y="164592"/>
            <a:ext cx="804672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デジタル変革ガバナンス体制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11109960" y="164592"/>
            <a:ext cx="68580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10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731520" y="868680"/>
            <a:ext cx="1042416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8A2E1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デジタル変革ガバナンス体制</a:t>
            </a:r>
            <a:endParaRPr lang="en-US" sz="2400" dirty="0"/>
          </a:p>
        </p:txBody>
      </p:sp>
      <p:sp>
        <p:nvSpPr>
          <p:cNvPr id="8" name="Shape 6"/>
          <p:cNvSpPr/>
          <p:nvPr/>
        </p:nvSpPr>
        <p:spPr>
          <a:xfrm>
            <a:off x="731520" y="1737360"/>
            <a:ext cx="10972800" cy="914400"/>
          </a:xfrm>
          <a:prstGeom prst="roundRect">
            <a:avLst/>
          </a:prstGeom>
          <a:solidFill>
            <a:srgbClr val="FFF5ED"/>
          </a:solidFill>
          <a:ln w="12700">
            <a:solidFill>
              <a:srgbClr val="FDE4CF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914400" y="1993392"/>
            <a:ext cx="246888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8A2E15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デジタル変革統括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3566160" y="2011680"/>
            <a:ext cx="192024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C4571C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【氏名】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5669280" y="1965960"/>
            <a:ext cx="56692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5A2A1C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優先順位と投資配分の決定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731520" y="2834640"/>
            <a:ext cx="10972800" cy="914400"/>
          </a:xfrm>
          <a:prstGeom prst="roundRect">
            <a:avLst/>
          </a:prstGeom>
          <a:solidFill>
            <a:srgbClr val="FDE4CF"/>
          </a:solidFill>
          <a:ln w="12700">
            <a:solidFill>
              <a:srgbClr val="FDE4CF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914400" y="3090672"/>
            <a:ext cx="246888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8A2E15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業務責任者</a:t>
            </a:r>
            <a:endParaRPr lang="en-US" sz="1300" dirty="0"/>
          </a:p>
        </p:txBody>
      </p:sp>
      <p:sp>
        <p:nvSpPr>
          <p:cNvPr id="14" name="Text 12"/>
          <p:cNvSpPr/>
          <p:nvPr/>
        </p:nvSpPr>
        <p:spPr>
          <a:xfrm>
            <a:off x="3566160" y="3108960"/>
            <a:ext cx="192024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C4571C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【氏名】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5669280" y="3063240"/>
            <a:ext cx="56692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5A2A1C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業務要件と定着推進</a:t>
            </a:r>
            <a:endParaRPr lang="en-US" sz="1200" dirty="0"/>
          </a:p>
        </p:txBody>
      </p:sp>
      <p:sp>
        <p:nvSpPr>
          <p:cNvPr id="16" name="Shape 14"/>
          <p:cNvSpPr/>
          <p:nvPr/>
        </p:nvSpPr>
        <p:spPr>
          <a:xfrm>
            <a:off x="731520" y="3931920"/>
            <a:ext cx="10972800" cy="914400"/>
          </a:xfrm>
          <a:prstGeom prst="roundRect">
            <a:avLst/>
          </a:prstGeom>
          <a:solidFill>
            <a:srgbClr val="FFF5ED"/>
          </a:solidFill>
          <a:ln w="12700">
            <a:solidFill>
              <a:srgbClr val="FDE4CF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914400" y="4187952"/>
            <a:ext cx="246888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8A2E15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情報システム責任者</a:t>
            </a:r>
            <a:endParaRPr lang="en-US" sz="1300" dirty="0"/>
          </a:p>
        </p:txBody>
      </p:sp>
      <p:sp>
        <p:nvSpPr>
          <p:cNvPr id="18" name="Text 16"/>
          <p:cNvSpPr/>
          <p:nvPr/>
        </p:nvSpPr>
        <p:spPr>
          <a:xfrm>
            <a:off x="3566160" y="4206240"/>
            <a:ext cx="192024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C4571C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【氏名】</a:t>
            </a:r>
            <a:endParaRPr lang="en-US" sz="1200" dirty="0"/>
          </a:p>
        </p:txBody>
      </p:sp>
      <p:sp>
        <p:nvSpPr>
          <p:cNvPr id="19" name="Text 17"/>
          <p:cNvSpPr/>
          <p:nvPr/>
        </p:nvSpPr>
        <p:spPr>
          <a:xfrm>
            <a:off x="5669280" y="4160520"/>
            <a:ext cx="56692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5A2A1C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技術実装と品質保証</a:t>
            </a:r>
            <a:endParaRPr lang="en-US" sz="1200" dirty="0"/>
          </a:p>
        </p:txBody>
      </p:sp>
      <p:sp>
        <p:nvSpPr>
          <p:cNvPr id="20" name="Shape 18"/>
          <p:cNvSpPr/>
          <p:nvPr/>
        </p:nvSpPr>
        <p:spPr>
          <a:xfrm>
            <a:off x="731520" y="5029200"/>
            <a:ext cx="10972800" cy="914400"/>
          </a:xfrm>
          <a:prstGeom prst="roundRect">
            <a:avLst/>
          </a:prstGeom>
          <a:solidFill>
            <a:srgbClr val="FDE4CF"/>
          </a:solidFill>
          <a:ln w="12700">
            <a:solidFill>
              <a:srgbClr val="FDE4CF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914400" y="5285232"/>
            <a:ext cx="246888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8A2E15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推進管理室</a:t>
            </a:r>
            <a:endParaRPr lang="en-US" sz="1300" dirty="0"/>
          </a:p>
        </p:txBody>
      </p:sp>
      <p:sp>
        <p:nvSpPr>
          <p:cNvPr id="22" name="Text 20"/>
          <p:cNvSpPr/>
          <p:nvPr/>
        </p:nvSpPr>
        <p:spPr>
          <a:xfrm>
            <a:off x="3566160" y="5303520"/>
            <a:ext cx="192024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C4571C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【氏名】</a:t>
            </a:r>
            <a:endParaRPr lang="en-US" sz="1200" dirty="0"/>
          </a:p>
        </p:txBody>
      </p:sp>
      <p:sp>
        <p:nvSpPr>
          <p:cNvPr id="23" name="Text 21"/>
          <p:cNvSpPr/>
          <p:nvPr/>
        </p:nvSpPr>
        <p:spPr>
          <a:xfrm>
            <a:off x="5669280" y="5257800"/>
            <a:ext cx="56692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5A2A1C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進捗管理・課題解消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9509760" y="4480560"/>
            <a:ext cx="2743200" cy="1920240"/>
          </a:xfrm>
          <a:prstGeom prst="chevron">
            <a:avLst/>
          </a:prstGeom>
          <a:solidFill>
            <a:srgbClr val="FDE4CF">
              <a:alpha val="80000"/>
            </a:srgbClr>
          </a:solidFill>
          <a:ln w="12700">
            <a:solidFill>
              <a:srgbClr val="FDE4CF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91695" cy="566928"/>
          </a:xfrm>
          <a:prstGeom prst="rect">
            <a:avLst/>
          </a:prstGeom>
          <a:solidFill>
            <a:srgbClr val="8A2E15"/>
          </a:solidFill>
          <a:ln w="12700">
            <a:solidFill>
              <a:srgbClr val="8A2E15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201168" y="91440"/>
            <a:ext cx="2194560" cy="384048"/>
          </a:xfrm>
          <a:prstGeom prst="roundRect">
            <a:avLst/>
          </a:prstGeom>
          <a:solidFill>
            <a:srgbClr val="F39A2D"/>
          </a:solidFill>
          <a:ln w="12700">
            <a:solidFill>
              <a:srgbClr val="F39A2D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411480" y="164592"/>
            <a:ext cx="804672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変革時の主要リスク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11109960" y="164592"/>
            <a:ext cx="68580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11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731520" y="868680"/>
            <a:ext cx="1042416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8A2E1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変革時の主要リスク</a:t>
            </a:r>
            <a:endParaRPr lang="en-US" sz="2400" dirty="0"/>
          </a:p>
        </p:txBody>
      </p:sp>
      <p:sp>
        <p:nvSpPr>
          <p:cNvPr id="8" name="Shape 6"/>
          <p:cNvSpPr/>
          <p:nvPr/>
        </p:nvSpPr>
        <p:spPr>
          <a:xfrm>
            <a:off x="731520" y="1737360"/>
            <a:ext cx="10972800" cy="1234440"/>
          </a:xfrm>
          <a:prstGeom prst="roundRect">
            <a:avLst/>
          </a:prstGeom>
          <a:solidFill>
            <a:srgbClr val="FFF5ED"/>
          </a:solidFill>
          <a:ln w="12700">
            <a:solidFill>
              <a:srgbClr val="FDE4CF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914400" y="1920240"/>
            <a:ext cx="109728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C4571C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リスク 1</a:t>
            </a:r>
            <a:endParaRPr lang="en-US" sz="1000" dirty="0"/>
          </a:p>
        </p:txBody>
      </p:sp>
      <p:sp>
        <p:nvSpPr>
          <p:cNvPr id="10" name="Text 8"/>
          <p:cNvSpPr/>
          <p:nvPr/>
        </p:nvSpPr>
        <p:spPr>
          <a:xfrm>
            <a:off x="914400" y="2157984"/>
            <a:ext cx="338328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8A2E15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現場の抵抗感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4480560" y="2157984"/>
            <a:ext cx="2560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5A2A1C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影響: 利用率が上がらない</a:t>
            </a:r>
            <a:endParaRPr lang="en-US" sz="1100" dirty="0"/>
          </a:p>
        </p:txBody>
      </p:sp>
      <p:sp>
        <p:nvSpPr>
          <p:cNvPr id="12" name="Text 10"/>
          <p:cNvSpPr/>
          <p:nvPr/>
        </p:nvSpPr>
        <p:spPr>
          <a:xfrm>
            <a:off x="7132320" y="2157984"/>
            <a:ext cx="4389120" cy="53035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5A2A1C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対策: 段階導入 + 利用支援を実施</a:t>
            </a:r>
            <a:endParaRPr lang="en-US" sz="1100" dirty="0"/>
          </a:p>
        </p:txBody>
      </p:sp>
      <p:sp>
        <p:nvSpPr>
          <p:cNvPr id="13" name="Shape 11"/>
          <p:cNvSpPr/>
          <p:nvPr/>
        </p:nvSpPr>
        <p:spPr>
          <a:xfrm>
            <a:off x="731520" y="3218688"/>
            <a:ext cx="10972800" cy="1234440"/>
          </a:xfrm>
          <a:prstGeom prst="roundRect">
            <a:avLst/>
          </a:prstGeom>
          <a:solidFill>
            <a:srgbClr val="FDE4CF"/>
          </a:solidFill>
          <a:ln w="12700">
            <a:solidFill>
              <a:srgbClr val="FDE4CF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14400" y="3401568"/>
            <a:ext cx="109728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C4571C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リスク 2</a:t>
            </a:r>
            <a:endParaRPr lang="en-US" sz="1000" dirty="0"/>
          </a:p>
        </p:txBody>
      </p:sp>
      <p:sp>
        <p:nvSpPr>
          <p:cNvPr id="15" name="Text 13"/>
          <p:cNvSpPr/>
          <p:nvPr/>
        </p:nvSpPr>
        <p:spPr>
          <a:xfrm>
            <a:off x="914400" y="3639312"/>
            <a:ext cx="338328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8A2E15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技術負債の顕在化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4480560" y="3639312"/>
            <a:ext cx="2560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5A2A1C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影響: 開発遅延</a:t>
            </a:r>
            <a:endParaRPr lang="en-US" sz="1100" dirty="0"/>
          </a:p>
        </p:txBody>
      </p:sp>
      <p:sp>
        <p:nvSpPr>
          <p:cNvPr id="17" name="Text 15"/>
          <p:cNvSpPr/>
          <p:nvPr/>
        </p:nvSpPr>
        <p:spPr>
          <a:xfrm>
            <a:off x="7132320" y="3639312"/>
            <a:ext cx="4389120" cy="53035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5A2A1C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対策: 先行調査で依存関係を明確化</a:t>
            </a:r>
            <a:endParaRPr lang="en-US" sz="1100" dirty="0"/>
          </a:p>
        </p:txBody>
      </p:sp>
      <p:sp>
        <p:nvSpPr>
          <p:cNvPr id="18" name="Shape 16"/>
          <p:cNvSpPr/>
          <p:nvPr/>
        </p:nvSpPr>
        <p:spPr>
          <a:xfrm>
            <a:off x="731520" y="4700016"/>
            <a:ext cx="10972800" cy="1234440"/>
          </a:xfrm>
          <a:prstGeom prst="roundRect">
            <a:avLst/>
          </a:prstGeom>
          <a:solidFill>
            <a:srgbClr val="FFF5ED"/>
          </a:solidFill>
          <a:ln w="12700">
            <a:solidFill>
              <a:srgbClr val="FDE4CF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914400" y="4882896"/>
            <a:ext cx="109728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C4571C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リスク 3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914400" y="5120640"/>
            <a:ext cx="338328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8A2E15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人材不足</a:t>
            </a:r>
            <a:endParaRPr lang="en-US" sz="1200" dirty="0"/>
          </a:p>
        </p:txBody>
      </p:sp>
      <p:sp>
        <p:nvSpPr>
          <p:cNvPr id="21" name="Text 19"/>
          <p:cNvSpPr/>
          <p:nvPr/>
        </p:nvSpPr>
        <p:spPr>
          <a:xfrm>
            <a:off x="4480560" y="5120640"/>
            <a:ext cx="2560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5A2A1C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影響: 改善活動が停止</a:t>
            </a:r>
            <a:endParaRPr lang="en-US" sz="1100" dirty="0"/>
          </a:p>
        </p:txBody>
      </p:sp>
      <p:sp>
        <p:nvSpPr>
          <p:cNvPr id="22" name="Text 20"/>
          <p:cNvSpPr/>
          <p:nvPr/>
        </p:nvSpPr>
        <p:spPr>
          <a:xfrm>
            <a:off x="7132320" y="5120640"/>
            <a:ext cx="4389120" cy="53035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5A2A1C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対策: 育成計画と外部支援を併用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9509760" y="4480560"/>
            <a:ext cx="2743200" cy="1920240"/>
          </a:xfrm>
          <a:prstGeom prst="chevron">
            <a:avLst/>
          </a:prstGeom>
          <a:solidFill>
            <a:srgbClr val="FDE4CF">
              <a:alpha val="80000"/>
            </a:srgbClr>
          </a:solidFill>
          <a:ln w="12700">
            <a:solidFill>
              <a:srgbClr val="FDE4CF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91695" cy="566928"/>
          </a:xfrm>
          <a:prstGeom prst="rect">
            <a:avLst/>
          </a:prstGeom>
          <a:solidFill>
            <a:srgbClr val="8A2E15"/>
          </a:solidFill>
          <a:ln w="12700">
            <a:solidFill>
              <a:srgbClr val="8A2E15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201168" y="91440"/>
            <a:ext cx="2194560" cy="384048"/>
          </a:xfrm>
          <a:prstGeom prst="roundRect">
            <a:avLst/>
          </a:prstGeom>
          <a:solidFill>
            <a:srgbClr val="F39A2D"/>
          </a:solidFill>
          <a:ln w="12700">
            <a:solidFill>
              <a:srgbClr val="F39A2D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411480" y="164592"/>
            <a:ext cx="804672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経営層からの想定質問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11109960" y="164592"/>
            <a:ext cx="68580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12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731520" y="868680"/>
            <a:ext cx="1042416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8A2E1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経営層からの想定質問</a:t>
            </a:r>
            <a:endParaRPr lang="en-US" sz="2400" dirty="0"/>
          </a:p>
        </p:txBody>
      </p:sp>
      <p:sp>
        <p:nvSpPr>
          <p:cNvPr id="8" name="Shape 6"/>
          <p:cNvSpPr/>
          <p:nvPr/>
        </p:nvSpPr>
        <p:spPr>
          <a:xfrm>
            <a:off x="731520" y="1691640"/>
            <a:ext cx="5212080" cy="1874520"/>
          </a:xfrm>
          <a:prstGeom prst="roundRect">
            <a:avLst/>
          </a:prstGeom>
          <a:solidFill>
            <a:srgbClr val="FFF5ED"/>
          </a:solidFill>
          <a:ln w="12700">
            <a:solidFill>
              <a:srgbClr val="FDE4CF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950976" y="1911096"/>
            <a:ext cx="475488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8A2E15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質問: 最初に成果が出る領域は？</a:t>
            </a:r>
            <a:endParaRPr lang="en-US" sz="1100" dirty="0"/>
          </a:p>
        </p:txBody>
      </p:sp>
      <p:sp>
        <p:nvSpPr>
          <p:cNvPr id="10" name="Text 8"/>
          <p:cNvSpPr/>
          <p:nvPr/>
        </p:nvSpPr>
        <p:spPr>
          <a:xfrm>
            <a:off x="950976" y="2441448"/>
            <a:ext cx="475488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5A2A1C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回答: 承認フロー短縮と報告工数削減の2領域を先行します。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6217920" y="1691640"/>
            <a:ext cx="5212080" cy="1874520"/>
          </a:xfrm>
          <a:prstGeom prst="roundRect">
            <a:avLst/>
          </a:prstGeom>
          <a:solidFill>
            <a:srgbClr val="FDE4CF"/>
          </a:solidFill>
          <a:ln w="12700">
            <a:solidFill>
              <a:srgbClr val="FDE4CF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6437376" y="1911096"/>
            <a:ext cx="475488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8A2E15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質問: 既存システムは活かせるか？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6437376" y="2441448"/>
            <a:ext cx="475488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5A2A1C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回答: 既存資産を前提に接続し、置換は段階判断にします。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731520" y="3840480"/>
            <a:ext cx="5212080" cy="1874520"/>
          </a:xfrm>
          <a:prstGeom prst="roundRect">
            <a:avLst/>
          </a:prstGeom>
          <a:solidFill>
            <a:srgbClr val="FFF5ED"/>
          </a:solidFill>
          <a:ln w="12700">
            <a:solidFill>
              <a:srgbClr val="FDE4CF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950976" y="4059936"/>
            <a:ext cx="475488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8A2E15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質問: 失敗時の撤退基準は？</a:t>
            </a:r>
            <a:endParaRPr lang="en-US" sz="1100" dirty="0"/>
          </a:p>
        </p:txBody>
      </p:sp>
      <p:sp>
        <p:nvSpPr>
          <p:cNvPr id="16" name="Text 14"/>
          <p:cNvSpPr/>
          <p:nvPr/>
        </p:nvSpPr>
        <p:spPr>
          <a:xfrm>
            <a:off x="950976" y="4590288"/>
            <a:ext cx="475488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5A2A1C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回答: フェーズごとに指標閾値を設け、未達時は投資を再配分します。</a:t>
            </a:r>
            <a:endParaRPr lang="en-US" sz="1100" dirty="0"/>
          </a:p>
        </p:txBody>
      </p:sp>
      <p:sp>
        <p:nvSpPr>
          <p:cNvPr id="17" name="Shape 15"/>
          <p:cNvSpPr/>
          <p:nvPr/>
        </p:nvSpPr>
        <p:spPr>
          <a:xfrm>
            <a:off x="6217920" y="3840480"/>
            <a:ext cx="5212080" cy="1874520"/>
          </a:xfrm>
          <a:prstGeom prst="roundRect">
            <a:avLst/>
          </a:prstGeom>
          <a:solidFill>
            <a:srgbClr val="FDE4CF"/>
          </a:solidFill>
          <a:ln w="12700">
            <a:solidFill>
              <a:srgbClr val="FDE4CF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6437376" y="4059936"/>
            <a:ext cx="475488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8A2E15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質問: 現場の負荷増をどう抑える？</a:t>
            </a:r>
            <a:endParaRPr lang="en-US" sz="1100" dirty="0"/>
          </a:p>
        </p:txBody>
      </p:sp>
      <p:sp>
        <p:nvSpPr>
          <p:cNvPr id="19" name="Text 17"/>
          <p:cNvSpPr/>
          <p:nvPr/>
        </p:nvSpPr>
        <p:spPr>
          <a:xfrm>
            <a:off x="6437376" y="4590288"/>
            <a:ext cx="475488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5A2A1C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回答: 初期は対象業務を絞り、定着後に拡張する方式です。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9509760" y="4480560"/>
            <a:ext cx="2743200" cy="1920240"/>
          </a:xfrm>
          <a:prstGeom prst="chevron">
            <a:avLst/>
          </a:prstGeom>
          <a:solidFill>
            <a:srgbClr val="FDE4CF">
              <a:alpha val="80000"/>
            </a:srgbClr>
          </a:solidFill>
          <a:ln w="12700">
            <a:solidFill>
              <a:srgbClr val="FDE4CF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91695" cy="566928"/>
          </a:xfrm>
          <a:prstGeom prst="rect">
            <a:avLst/>
          </a:prstGeom>
          <a:solidFill>
            <a:srgbClr val="8A2E15"/>
          </a:solidFill>
          <a:ln w="12700">
            <a:solidFill>
              <a:srgbClr val="8A2E15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201168" y="91440"/>
            <a:ext cx="2194560" cy="384048"/>
          </a:xfrm>
          <a:prstGeom prst="roundRect">
            <a:avLst/>
          </a:prstGeom>
          <a:solidFill>
            <a:srgbClr val="F39A2D"/>
          </a:solidFill>
          <a:ln w="12700">
            <a:solidFill>
              <a:srgbClr val="F39A2D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411480" y="164592"/>
            <a:ext cx="804672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実行前チェックリスト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11109960" y="164592"/>
            <a:ext cx="68580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13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731520" y="868680"/>
            <a:ext cx="1042416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8A2E1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実行前チェックリスト</a:t>
            </a:r>
            <a:endParaRPr lang="en-US" sz="2400" dirty="0"/>
          </a:p>
        </p:txBody>
      </p:sp>
      <p:sp>
        <p:nvSpPr>
          <p:cNvPr id="8" name="Shape 6"/>
          <p:cNvSpPr/>
          <p:nvPr/>
        </p:nvSpPr>
        <p:spPr>
          <a:xfrm>
            <a:off x="731520" y="1691640"/>
            <a:ext cx="2194560" cy="566928"/>
          </a:xfrm>
          <a:prstGeom prst="rect">
            <a:avLst/>
          </a:prstGeom>
          <a:solidFill>
            <a:srgbClr val="8A2E15"/>
          </a:solidFill>
          <a:ln w="12700">
            <a:solidFill>
              <a:srgbClr val="8A2E15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822960" y="1874520"/>
            <a:ext cx="201168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確認項目</a:t>
            </a:r>
            <a:endParaRPr lang="en-US" sz="1200" dirty="0"/>
          </a:p>
        </p:txBody>
      </p:sp>
      <p:sp>
        <p:nvSpPr>
          <p:cNvPr id="10" name="Shape 8"/>
          <p:cNvSpPr/>
          <p:nvPr/>
        </p:nvSpPr>
        <p:spPr>
          <a:xfrm>
            <a:off x="2926080" y="1691640"/>
            <a:ext cx="2743200" cy="566928"/>
          </a:xfrm>
          <a:prstGeom prst="rect">
            <a:avLst/>
          </a:prstGeom>
          <a:solidFill>
            <a:srgbClr val="8A2E15"/>
          </a:solidFill>
          <a:ln w="12700">
            <a:solidFill>
              <a:srgbClr val="8A2E15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3017520" y="1874520"/>
            <a:ext cx="25603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状態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5669280" y="1691640"/>
            <a:ext cx="5669280" cy="566928"/>
          </a:xfrm>
          <a:prstGeom prst="rect">
            <a:avLst/>
          </a:prstGeom>
          <a:solidFill>
            <a:srgbClr val="8A2E15"/>
          </a:solidFill>
          <a:ln w="12700">
            <a:solidFill>
              <a:srgbClr val="8A2E15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5760720" y="1874520"/>
            <a:ext cx="54864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未充足時の影響</a:t>
            </a:r>
            <a:endParaRPr lang="en-US" sz="1200" dirty="0"/>
          </a:p>
        </p:txBody>
      </p:sp>
      <p:sp>
        <p:nvSpPr>
          <p:cNvPr id="14" name="Shape 12"/>
          <p:cNvSpPr/>
          <p:nvPr/>
        </p:nvSpPr>
        <p:spPr>
          <a:xfrm>
            <a:off x="731520" y="2258568"/>
            <a:ext cx="2194560" cy="694944"/>
          </a:xfrm>
          <a:prstGeom prst="rect">
            <a:avLst/>
          </a:prstGeom>
          <a:solidFill>
            <a:srgbClr val="FFFFFF"/>
          </a:solidFill>
          <a:ln w="12700">
            <a:solidFill>
              <a:srgbClr val="FDE4CF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822960" y="2395728"/>
            <a:ext cx="201168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5A2A1C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部門責任者の任命</a:t>
            </a: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2926080" y="2258568"/>
            <a:ext cx="2743200" cy="694944"/>
          </a:xfrm>
          <a:prstGeom prst="rect">
            <a:avLst/>
          </a:prstGeom>
          <a:solidFill>
            <a:srgbClr val="FFFFFF"/>
          </a:solidFill>
          <a:ln w="12700">
            <a:solidFill>
              <a:srgbClr val="FDE4CF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3017520" y="2395728"/>
            <a:ext cx="256032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5A2A1C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要確認</a:t>
            </a:r>
            <a:endParaRPr lang="en-US" sz="1100" dirty="0"/>
          </a:p>
        </p:txBody>
      </p:sp>
      <p:sp>
        <p:nvSpPr>
          <p:cNvPr id="18" name="Shape 16"/>
          <p:cNvSpPr/>
          <p:nvPr/>
        </p:nvSpPr>
        <p:spPr>
          <a:xfrm>
            <a:off x="5669280" y="2258568"/>
            <a:ext cx="5669280" cy="694944"/>
          </a:xfrm>
          <a:prstGeom prst="rect">
            <a:avLst/>
          </a:prstGeom>
          <a:solidFill>
            <a:srgbClr val="FFFFFF"/>
          </a:solidFill>
          <a:ln w="12700">
            <a:solidFill>
              <a:srgbClr val="FDE4CF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5760720" y="2395728"/>
            <a:ext cx="548640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5A2A1C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意思決定が滞る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731520" y="2953512"/>
            <a:ext cx="2194560" cy="694944"/>
          </a:xfrm>
          <a:prstGeom prst="rect">
            <a:avLst/>
          </a:prstGeom>
          <a:solidFill>
            <a:srgbClr val="FDE4CF"/>
          </a:solidFill>
          <a:ln w="12700">
            <a:solidFill>
              <a:srgbClr val="FDE4CF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822960" y="3090672"/>
            <a:ext cx="201168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5A2A1C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連携データ権限</a:t>
            </a:r>
            <a:endParaRPr lang="en-US" sz="1100" dirty="0"/>
          </a:p>
        </p:txBody>
      </p:sp>
      <p:sp>
        <p:nvSpPr>
          <p:cNvPr id="22" name="Shape 20"/>
          <p:cNvSpPr/>
          <p:nvPr/>
        </p:nvSpPr>
        <p:spPr>
          <a:xfrm>
            <a:off x="2926080" y="2953512"/>
            <a:ext cx="2743200" cy="694944"/>
          </a:xfrm>
          <a:prstGeom prst="rect">
            <a:avLst/>
          </a:prstGeom>
          <a:solidFill>
            <a:srgbClr val="FDE4CF"/>
          </a:solidFill>
          <a:ln w="12700">
            <a:solidFill>
              <a:srgbClr val="FDE4CF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3017520" y="3090672"/>
            <a:ext cx="256032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5A2A1C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要確認</a:t>
            </a:r>
            <a:endParaRPr lang="en-US" sz="1100" dirty="0"/>
          </a:p>
        </p:txBody>
      </p:sp>
      <p:sp>
        <p:nvSpPr>
          <p:cNvPr id="24" name="Shape 22"/>
          <p:cNvSpPr/>
          <p:nvPr/>
        </p:nvSpPr>
        <p:spPr>
          <a:xfrm>
            <a:off x="5669280" y="2953512"/>
            <a:ext cx="5669280" cy="694944"/>
          </a:xfrm>
          <a:prstGeom prst="rect">
            <a:avLst/>
          </a:prstGeom>
          <a:solidFill>
            <a:srgbClr val="FDE4CF"/>
          </a:solidFill>
          <a:ln w="12700">
            <a:solidFill>
              <a:srgbClr val="FDE4CF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5760720" y="3090672"/>
            <a:ext cx="548640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5A2A1C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可視化効果が限定</a:t>
            </a:r>
            <a:endParaRPr lang="en-US" sz="1100" dirty="0"/>
          </a:p>
        </p:txBody>
      </p:sp>
      <p:sp>
        <p:nvSpPr>
          <p:cNvPr id="26" name="Shape 24"/>
          <p:cNvSpPr/>
          <p:nvPr/>
        </p:nvSpPr>
        <p:spPr>
          <a:xfrm>
            <a:off x="731520" y="3648456"/>
            <a:ext cx="2194560" cy="694944"/>
          </a:xfrm>
          <a:prstGeom prst="rect">
            <a:avLst/>
          </a:prstGeom>
          <a:solidFill>
            <a:srgbClr val="FFFFFF"/>
          </a:solidFill>
          <a:ln w="12700">
            <a:solidFill>
              <a:srgbClr val="FDE4CF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822960" y="3785616"/>
            <a:ext cx="201168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5A2A1C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変更管理ルール</a:t>
            </a:r>
            <a:endParaRPr lang="en-US" sz="1100" dirty="0"/>
          </a:p>
        </p:txBody>
      </p:sp>
      <p:sp>
        <p:nvSpPr>
          <p:cNvPr id="28" name="Shape 26"/>
          <p:cNvSpPr/>
          <p:nvPr/>
        </p:nvSpPr>
        <p:spPr>
          <a:xfrm>
            <a:off x="2926080" y="3648456"/>
            <a:ext cx="2743200" cy="694944"/>
          </a:xfrm>
          <a:prstGeom prst="rect">
            <a:avLst/>
          </a:prstGeom>
          <a:solidFill>
            <a:srgbClr val="FFFFFF"/>
          </a:solidFill>
          <a:ln w="12700">
            <a:solidFill>
              <a:srgbClr val="FDE4CF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3017520" y="3785616"/>
            <a:ext cx="256032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5A2A1C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要確認</a:t>
            </a:r>
            <a:endParaRPr lang="en-US" sz="1100" dirty="0"/>
          </a:p>
        </p:txBody>
      </p:sp>
      <p:sp>
        <p:nvSpPr>
          <p:cNvPr id="30" name="Shape 28"/>
          <p:cNvSpPr/>
          <p:nvPr/>
        </p:nvSpPr>
        <p:spPr>
          <a:xfrm>
            <a:off x="5669280" y="3648456"/>
            <a:ext cx="5669280" cy="694944"/>
          </a:xfrm>
          <a:prstGeom prst="rect">
            <a:avLst/>
          </a:prstGeom>
          <a:solidFill>
            <a:srgbClr val="FFFFFF"/>
          </a:solidFill>
          <a:ln w="12700">
            <a:solidFill>
              <a:srgbClr val="FDE4CF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5760720" y="3785616"/>
            <a:ext cx="548640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5A2A1C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スコープ逸脱</a:t>
            </a:r>
            <a:endParaRPr lang="en-US" sz="1100" dirty="0"/>
          </a:p>
        </p:txBody>
      </p:sp>
      <p:sp>
        <p:nvSpPr>
          <p:cNvPr id="32" name="Shape 30"/>
          <p:cNvSpPr/>
          <p:nvPr/>
        </p:nvSpPr>
        <p:spPr>
          <a:xfrm>
            <a:off x="731520" y="4343400"/>
            <a:ext cx="2194560" cy="694944"/>
          </a:xfrm>
          <a:prstGeom prst="rect">
            <a:avLst/>
          </a:prstGeom>
          <a:solidFill>
            <a:srgbClr val="FDE4CF"/>
          </a:solidFill>
          <a:ln w="12700">
            <a:solidFill>
              <a:srgbClr val="FDE4CF"/>
            </a:solidFill>
            <a:prstDash val="solid"/>
          </a:ln>
        </p:spPr>
      </p:sp>
      <p:sp>
        <p:nvSpPr>
          <p:cNvPr id="33" name="Text 31"/>
          <p:cNvSpPr/>
          <p:nvPr/>
        </p:nvSpPr>
        <p:spPr>
          <a:xfrm>
            <a:off x="822960" y="4480560"/>
            <a:ext cx="201168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5A2A1C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教育・定着計画</a:t>
            </a:r>
            <a:endParaRPr lang="en-US" sz="1100" dirty="0"/>
          </a:p>
        </p:txBody>
      </p:sp>
      <p:sp>
        <p:nvSpPr>
          <p:cNvPr id="34" name="Shape 32"/>
          <p:cNvSpPr/>
          <p:nvPr/>
        </p:nvSpPr>
        <p:spPr>
          <a:xfrm>
            <a:off x="2926080" y="4343400"/>
            <a:ext cx="2743200" cy="694944"/>
          </a:xfrm>
          <a:prstGeom prst="rect">
            <a:avLst/>
          </a:prstGeom>
          <a:solidFill>
            <a:srgbClr val="FDE4CF"/>
          </a:solidFill>
          <a:ln w="12700">
            <a:solidFill>
              <a:srgbClr val="FDE4CF"/>
            </a:solidFill>
            <a:prstDash val="solid"/>
          </a:ln>
        </p:spPr>
      </p:sp>
      <p:sp>
        <p:nvSpPr>
          <p:cNvPr id="35" name="Text 33"/>
          <p:cNvSpPr/>
          <p:nvPr/>
        </p:nvSpPr>
        <p:spPr>
          <a:xfrm>
            <a:off x="3017520" y="4480560"/>
            <a:ext cx="256032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5A2A1C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要確認</a:t>
            </a:r>
            <a:endParaRPr lang="en-US" sz="1100" dirty="0"/>
          </a:p>
        </p:txBody>
      </p:sp>
      <p:sp>
        <p:nvSpPr>
          <p:cNvPr id="36" name="Shape 34"/>
          <p:cNvSpPr/>
          <p:nvPr/>
        </p:nvSpPr>
        <p:spPr>
          <a:xfrm>
            <a:off x="5669280" y="4343400"/>
            <a:ext cx="5669280" cy="694944"/>
          </a:xfrm>
          <a:prstGeom prst="rect">
            <a:avLst/>
          </a:prstGeom>
          <a:solidFill>
            <a:srgbClr val="FDE4CF"/>
          </a:solidFill>
          <a:ln w="12700">
            <a:solidFill>
              <a:srgbClr val="FDE4CF"/>
            </a:solidFill>
            <a:prstDash val="solid"/>
          </a:ln>
        </p:spPr>
      </p:sp>
      <p:sp>
        <p:nvSpPr>
          <p:cNvPr id="37" name="Text 35"/>
          <p:cNvSpPr/>
          <p:nvPr/>
        </p:nvSpPr>
        <p:spPr>
          <a:xfrm>
            <a:off x="5760720" y="4480560"/>
            <a:ext cx="548640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5A2A1C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利用率低下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9509760" y="4480560"/>
            <a:ext cx="2743200" cy="1920240"/>
          </a:xfrm>
          <a:prstGeom prst="chevron">
            <a:avLst/>
          </a:prstGeom>
          <a:solidFill>
            <a:srgbClr val="FDE4CF">
              <a:alpha val="80000"/>
            </a:srgbClr>
          </a:solidFill>
          <a:ln w="12700">
            <a:solidFill>
              <a:srgbClr val="FDE4CF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91695" cy="566928"/>
          </a:xfrm>
          <a:prstGeom prst="rect">
            <a:avLst/>
          </a:prstGeom>
          <a:solidFill>
            <a:srgbClr val="8A2E15"/>
          </a:solidFill>
          <a:ln w="12700">
            <a:solidFill>
              <a:srgbClr val="8A2E15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201168" y="91440"/>
            <a:ext cx="2194560" cy="384048"/>
          </a:xfrm>
          <a:prstGeom prst="roundRect">
            <a:avLst/>
          </a:prstGeom>
          <a:solidFill>
            <a:srgbClr val="F39A2D"/>
          </a:solidFill>
          <a:ln w="12700">
            <a:solidFill>
              <a:srgbClr val="F39A2D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411480" y="164592"/>
            <a:ext cx="804672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本日の決定事項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11109960" y="164592"/>
            <a:ext cx="68580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14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731520" y="868680"/>
            <a:ext cx="1042416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8A2E1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本日の決定事項</a:t>
            </a:r>
            <a:endParaRPr lang="en-US" sz="2400" dirty="0"/>
          </a:p>
        </p:txBody>
      </p:sp>
      <p:sp>
        <p:nvSpPr>
          <p:cNvPr id="8" name="Shape 6"/>
          <p:cNvSpPr/>
          <p:nvPr/>
        </p:nvSpPr>
        <p:spPr>
          <a:xfrm>
            <a:off x="731520" y="1600200"/>
            <a:ext cx="10972800" cy="4709160"/>
          </a:xfrm>
          <a:prstGeom prst="roundRect">
            <a:avLst/>
          </a:prstGeom>
          <a:solidFill>
            <a:srgbClr val="FFF5ED"/>
          </a:solidFill>
          <a:ln w="12700">
            <a:solidFill>
              <a:srgbClr val="FDE4CF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1097280" y="2103120"/>
            <a:ext cx="9875520" cy="621792"/>
          </a:xfrm>
          <a:prstGeom prst="roundRect">
            <a:avLst/>
          </a:prstGeom>
          <a:solidFill>
            <a:srgbClr val="FDE4CF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1325880" y="2295144"/>
            <a:ext cx="402336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C4571C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01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1901952" y="2286000"/>
            <a:ext cx="877824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5A2A1C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先行導入する2業務を確定する</a:t>
            </a:r>
            <a:endParaRPr lang="en-US" sz="1300" dirty="0"/>
          </a:p>
        </p:txBody>
      </p:sp>
      <p:sp>
        <p:nvSpPr>
          <p:cNvPr id="12" name="Shape 10"/>
          <p:cNvSpPr/>
          <p:nvPr/>
        </p:nvSpPr>
        <p:spPr>
          <a:xfrm>
            <a:off x="1097280" y="3017520"/>
            <a:ext cx="9875520" cy="621792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1325880" y="3209544"/>
            <a:ext cx="402336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C4571C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02</a:t>
            </a:r>
            <a:endParaRPr lang="en-US" sz="1000" dirty="0"/>
          </a:p>
        </p:txBody>
      </p:sp>
      <p:sp>
        <p:nvSpPr>
          <p:cNvPr id="14" name="Text 12"/>
          <p:cNvSpPr/>
          <p:nvPr/>
        </p:nvSpPr>
        <p:spPr>
          <a:xfrm>
            <a:off x="1901952" y="3200400"/>
            <a:ext cx="877824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5A2A1C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初期投資枠を承認する</a:t>
            </a:r>
            <a:endParaRPr lang="en-US" sz="1300" dirty="0"/>
          </a:p>
        </p:txBody>
      </p:sp>
      <p:sp>
        <p:nvSpPr>
          <p:cNvPr id="15" name="Shape 13"/>
          <p:cNvSpPr/>
          <p:nvPr/>
        </p:nvSpPr>
        <p:spPr>
          <a:xfrm>
            <a:off x="1097280" y="3931920"/>
            <a:ext cx="9875520" cy="621792"/>
          </a:xfrm>
          <a:prstGeom prst="roundRect">
            <a:avLst/>
          </a:prstGeom>
          <a:solidFill>
            <a:srgbClr val="FDE4CF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1325880" y="4123944"/>
            <a:ext cx="402336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C4571C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03</a:t>
            </a:r>
            <a:endParaRPr lang="en-US" sz="1000" dirty="0"/>
          </a:p>
        </p:txBody>
      </p:sp>
      <p:sp>
        <p:nvSpPr>
          <p:cNvPr id="17" name="Text 15"/>
          <p:cNvSpPr/>
          <p:nvPr/>
        </p:nvSpPr>
        <p:spPr>
          <a:xfrm>
            <a:off x="1901952" y="4114800"/>
            <a:ext cx="877824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5A2A1C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デジタル変革委員会メンバーを任命する</a:t>
            </a:r>
            <a:endParaRPr lang="en-US" sz="1300" dirty="0"/>
          </a:p>
        </p:txBody>
      </p:sp>
      <p:sp>
        <p:nvSpPr>
          <p:cNvPr id="18" name="Shape 16"/>
          <p:cNvSpPr/>
          <p:nvPr/>
        </p:nvSpPr>
        <p:spPr>
          <a:xfrm>
            <a:off x="1097280" y="4846320"/>
            <a:ext cx="9875520" cy="621792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1325880" y="5038344"/>
            <a:ext cx="402336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C4571C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04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1901952" y="5029200"/>
            <a:ext cx="877824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5A2A1C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90日レビューの評価基準を合意する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1097280" y="5852160"/>
            <a:ext cx="62179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C4571C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備考: 【担当】 / 【期限】 / 【承認者】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9509760" y="4480560"/>
            <a:ext cx="2743200" cy="1920240"/>
          </a:xfrm>
          <a:prstGeom prst="chevron">
            <a:avLst/>
          </a:prstGeom>
          <a:solidFill>
            <a:srgbClr val="FDE4CF">
              <a:alpha val="80000"/>
            </a:srgbClr>
          </a:solidFill>
          <a:ln w="12700">
            <a:solidFill>
              <a:srgbClr val="FDE4CF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91695" cy="566928"/>
          </a:xfrm>
          <a:prstGeom prst="rect">
            <a:avLst/>
          </a:prstGeom>
          <a:solidFill>
            <a:srgbClr val="8A2E15"/>
          </a:solidFill>
          <a:ln w="12700">
            <a:solidFill>
              <a:srgbClr val="8A2E15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201168" y="91440"/>
            <a:ext cx="2194560" cy="384048"/>
          </a:xfrm>
          <a:prstGeom prst="roundRect">
            <a:avLst/>
          </a:prstGeom>
          <a:solidFill>
            <a:srgbClr val="F39A2D"/>
          </a:solidFill>
          <a:ln w="12700">
            <a:solidFill>
              <a:srgbClr val="F39A2D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411480" y="164592"/>
            <a:ext cx="804672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デジタル変革変革の議題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11109960" y="164592"/>
            <a:ext cx="68580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2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731520" y="868680"/>
            <a:ext cx="1042416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8A2E1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デジタル変革変革の議題</a:t>
            </a:r>
            <a:endParaRPr lang="en-US" sz="2400" dirty="0"/>
          </a:p>
        </p:txBody>
      </p:sp>
      <p:sp>
        <p:nvSpPr>
          <p:cNvPr id="8" name="Text 6"/>
          <p:cNvSpPr/>
          <p:nvPr/>
        </p:nvSpPr>
        <p:spPr>
          <a:xfrm>
            <a:off x="749808" y="1316736"/>
            <a:ext cx="102412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7A4A3D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案件に合わせて並び替え可能</a:t>
            </a:r>
            <a:endParaRPr lang="en-US" sz="1200" dirty="0"/>
          </a:p>
        </p:txBody>
      </p:sp>
      <p:sp>
        <p:nvSpPr>
          <p:cNvPr id="9" name="Shape 7"/>
          <p:cNvSpPr/>
          <p:nvPr/>
        </p:nvSpPr>
        <p:spPr>
          <a:xfrm>
            <a:off x="822960" y="1783080"/>
            <a:ext cx="512064" cy="384048"/>
          </a:xfrm>
          <a:prstGeom prst="roundRect">
            <a:avLst/>
          </a:prstGeom>
          <a:solidFill>
            <a:srgbClr val="C4571C"/>
          </a:solidFill>
          <a:ln w="12700">
            <a:solidFill>
              <a:srgbClr val="C4571C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987552" y="1874520"/>
            <a:ext cx="1828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1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1508760" y="1783080"/>
            <a:ext cx="5303520" cy="384048"/>
          </a:xfrm>
          <a:prstGeom prst="roundRect">
            <a:avLst/>
          </a:prstGeom>
          <a:solidFill>
            <a:srgbClr val="FFF5ED"/>
          </a:solidFill>
          <a:ln w="12700">
            <a:solidFill>
              <a:srgbClr val="FDE4CF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1783080" y="1874520"/>
            <a:ext cx="47548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5A2A1C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北極星指標の確認</a:t>
            </a:r>
            <a:endParaRPr lang="en-US" sz="1300" dirty="0"/>
          </a:p>
        </p:txBody>
      </p:sp>
      <p:sp>
        <p:nvSpPr>
          <p:cNvPr id="13" name="Shape 11"/>
          <p:cNvSpPr/>
          <p:nvPr/>
        </p:nvSpPr>
        <p:spPr>
          <a:xfrm>
            <a:off x="822960" y="2441448"/>
            <a:ext cx="512064" cy="384048"/>
          </a:xfrm>
          <a:prstGeom prst="roundRect">
            <a:avLst/>
          </a:prstGeom>
          <a:solidFill>
            <a:srgbClr val="C4571C"/>
          </a:solidFill>
          <a:ln w="12700">
            <a:solidFill>
              <a:srgbClr val="C4571C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87552" y="2532888"/>
            <a:ext cx="1828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2</a:t>
            </a:r>
            <a:endParaRPr lang="en-US" sz="1100" dirty="0"/>
          </a:p>
        </p:txBody>
      </p:sp>
      <p:sp>
        <p:nvSpPr>
          <p:cNvPr id="15" name="Shape 13"/>
          <p:cNvSpPr/>
          <p:nvPr/>
        </p:nvSpPr>
        <p:spPr>
          <a:xfrm>
            <a:off x="1508760" y="2441448"/>
            <a:ext cx="5303520" cy="384048"/>
          </a:xfrm>
          <a:prstGeom prst="roundRect">
            <a:avLst/>
          </a:prstGeom>
          <a:solidFill>
            <a:srgbClr val="FDE4CF"/>
          </a:solidFill>
          <a:ln w="12700">
            <a:solidFill>
              <a:srgbClr val="FDE4CF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1783080" y="2532888"/>
            <a:ext cx="47548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5A2A1C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現状 / 目標像</a:t>
            </a:r>
            <a:endParaRPr lang="en-US" sz="1300" dirty="0"/>
          </a:p>
        </p:txBody>
      </p:sp>
      <p:sp>
        <p:nvSpPr>
          <p:cNvPr id="17" name="Shape 15"/>
          <p:cNvSpPr/>
          <p:nvPr/>
        </p:nvSpPr>
        <p:spPr>
          <a:xfrm>
            <a:off x="822960" y="3099816"/>
            <a:ext cx="512064" cy="384048"/>
          </a:xfrm>
          <a:prstGeom prst="roundRect">
            <a:avLst/>
          </a:prstGeom>
          <a:solidFill>
            <a:srgbClr val="C4571C"/>
          </a:solidFill>
          <a:ln w="12700">
            <a:solidFill>
              <a:srgbClr val="C4571C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987552" y="3191256"/>
            <a:ext cx="1828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3</a:t>
            </a:r>
            <a:endParaRPr lang="en-US" sz="1100" dirty="0"/>
          </a:p>
        </p:txBody>
      </p:sp>
      <p:sp>
        <p:nvSpPr>
          <p:cNvPr id="19" name="Shape 17"/>
          <p:cNvSpPr/>
          <p:nvPr/>
        </p:nvSpPr>
        <p:spPr>
          <a:xfrm>
            <a:off x="1508760" y="3099816"/>
            <a:ext cx="5303520" cy="384048"/>
          </a:xfrm>
          <a:prstGeom prst="roundRect">
            <a:avLst/>
          </a:prstGeom>
          <a:solidFill>
            <a:srgbClr val="FFF5ED"/>
          </a:solidFill>
          <a:ln w="12700">
            <a:solidFill>
              <a:srgbClr val="FDE4CF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1783080" y="3191256"/>
            <a:ext cx="47548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5A2A1C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能力ギャップ</a:t>
            </a:r>
            <a:endParaRPr lang="en-US" sz="1300" dirty="0"/>
          </a:p>
        </p:txBody>
      </p:sp>
      <p:sp>
        <p:nvSpPr>
          <p:cNvPr id="21" name="Shape 19"/>
          <p:cNvSpPr/>
          <p:nvPr/>
        </p:nvSpPr>
        <p:spPr>
          <a:xfrm>
            <a:off x="822960" y="3758184"/>
            <a:ext cx="512064" cy="384048"/>
          </a:xfrm>
          <a:prstGeom prst="roundRect">
            <a:avLst/>
          </a:prstGeom>
          <a:solidFill>
            <a:srgbClr val="C4571C"/>
          </a:solidFill>
          <a:ln w="12700">
            <a:solidFill>
              <a:srgbClr val="C4571C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987552" y="3849624"/>
            <a:ext cx="1828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4</a:t>
            </a:r>
            <a:endParaRPr lang="en-US" sz="1100" dirty="0"/>
          </a:p>
        </p:txBody>
      </p:sp>
      <p:sp>
        <p:nvSpPr>
          <p:cNvPr id="23" name="Shape 21"/>
          <p:cNvSpPr/>
          <p:nvPr/>
        </p:nvSpPr>
        <p:spPr>
          <a:xfrm>
            <a:off x="1508760" y="3758184"/>
            <a:ext cx="5303520" cy="384048"/>
          </a:xfrm>
          <a:prstGeom prst="roundRect">
            <a:avLst/>
          </a:prstGeom>
          <a:solidFill>
            <a:srgbClr val="FDE4CF"/>
          </a:solidFill>
          <a:ln w="12700">
            <a:solidFill>
              <a:srgbClr val="FDE4CF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1783080" y="3849624"/>
            <a:ext cx="47548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5A2A1C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優先施策ポートフォリオ</a:t>
            </a:r>
            <a:endParaRPr lang="en-US" sz="1300" dirty="0"/>
          </a:p>
        </p:txBody>
      </p:sp>
      <p:sp>
        <p:nvSpPr>
          <p:cNvPr id="25" name="Shape 23"/>
          <p:cNvSpPr/>
          <p:nvPr/>
        </p:nvSpPr>
        <p:spPr>
          <a:xfrm>
            <a:off x="822960" y="4416552"/>
            <a:ext cx="512064" cy="384048"/>
          </a:xfrm>
          <a:prstGeom prst="roundRect">
            <a:avLst/>
          </a:prstGeom>
          <a:solidFill>
            <a:srgbClr val="C4571C"/>
          </a:solidFill>
          <a:ln w="12700">
            <a:solidFill>
              <a:srgbClr val="C4571C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987552" y="4507992"/>
            <a:ext cx="1828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5</a:t>
            </a:r>
            <a:endParaRPr lang="en-US" sz="1100" dirty="0"/>
          </a:p>
        </p:txBody>
      </p:sp>
      <p:sp>
        <p:nvSpPr>
          <p:cNvPr id="27" name="Shape 25"/>
          <p:cNvSpPr/>
          <p:nvPr/>
        </p:nvSpPr>
        <p:spPr>
          <a:xfrm>
            <a:off x="1508760" y="4416552"/>
            <a:ext cx="5303520" cy="384048"/>
          </a:xfrm>
          <a:prstGeom prst="roundRect">
            <a:avLst/>
          </a:prstGeom>
          <a:solidFill>
            <a:srgbClr val="FFF5ED"/>
          </a:solidFill>
          <a:ln w="12700">
            <a:solidFill>
              <a:srgbClr val="FDE4CF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1783080" y="4507992"/>
            <a:ext cx="47548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5A2A1C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実行体制</a:t>
            </a:r>
            <a:endParaRPr lang="en-US" sz="1300" dirty="0"/>
          </a:p>
        </p:txBody>
      </p:sp>
      <p:sp>
        <p:nvSpPr>
          <p:cNvPr id="29" name="Shape 27"/>
          <p:cNvSpPr/>
          <p:nvPr/>
        </p:nvSpPr>
        <p:spPr>
          <a:xfrm>
            <a:off x="822960" y="5074920"/>
            <a:ext cx="512064" cy="384048"/>
          </a:xfrm>
          <a:prstGeom prst="roundRect">
            <a:avLst/>
          </a:prstGeom>
          <a:solidFill>
            <a:srgbClr val="C4571C"/>
          </a:solidFill>
          <a:ln w="12700">
            <a:solidFill>
              <a:srgbClr val="C4571C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987552" y="5166360"/>
            <a:ext cx="1828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6</a:t>
            </a:r>
            <a:endParaRPr lang="en-US" sz="1100" dirty="0"/>
          </a:p>
        </p:txBody>
      </p:sp>
      <p:sp>
        <p:nvSpPr>
          <p:cNvPr id="31" name="Shape 29"/>
          <p:cNvSpPr/>
          <p:nvPr/>
        </p:nvSpPr>
        <p:spPr>
          <a:xfrm>
            <a:off x="1508760" y="5074920"/>
            <a:ext cx="5303520" cy="384048"/>
          </a:xfrm>
          <a:prstGeom prst="roundRect">
            <a:avLst/>
          </a:prstGeom>
          <a:solidFill>
            <a:srgbClr val="FDE4CF"/>
          </a:solidFill>
          <a:ln w="12700">
            <a:solidFill>
              <a:srgbClr val="FDE4CF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1783080" y="5166360"/>
            <a:ext cx="47548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5A2A1C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投資判断</a:t>
            </a:r>
            <a:endParaRPr lang="en-US" sz="1300" dirty="0"/>
          </a:p>
        </p:txBody>
      </p:sp>
      <p:sp>
        <p:nvSpPr>
          <p:cNvPr id="33" name="Shape 31"/>
          <p:cNvSpPr/>
          <p:nvPr/>
        </p:nvSpPr>
        <p:spPr>
          <a:xfrm>
            <a:off x="7132320" y="1783080"/>
            <a:ext cx="4480560" cy="4389120"/>
          </a:xfrm>
          <a:prstGeom prst="roundRect">
            <a:avLst/>
          </a:prstGeom>
          <a:solidFill>
            <a:srgbClr val="FFF5ED"/>
          </a:solidFill>
          <a:ln w="12700">
            <a:solidFill>
              <a:srgbClr val="FDE4CF"/>
            </a:solidFill>
            <a:prstDash val="solid"/>
          </a:ln>
        </p:spPr>
      </p:sp>
      <p:sp>
        <p:nvSpPr>
          <p:cNvPr id="34" name="Text 32"/>
          <p:cNvSpPr/>
          <p:nvPr/>
        </p:nvSpPr>
        <p:spPr>
          <a:xfrm>
            <a:off x="7388352" y="2011680"/>
            <a:ext cx="37490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8A2E15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活用ポイント</a:t>
            </a:r>
            <a:endParaRPr lang="en-US" sz="1500" dirty="0"/>
          </a:p>
        </p:txBody>
      </p:sp>
      <p:sp>
        <p:nvSpPr>
          <p:cNvPr id="35" name="Text 33"/>
          <p:cNvSpPr/>
          <p:nvPr/>
        </p:nvSpPr>
        <p:spPr>
          <a:xfrm>
            <a:off x="7388352" y="2468880"/>
            <a:ext cx="3840480" cy="22860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5A2A1C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・結論スライドを先頭に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5A2A1C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・数字は最新値へ更新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5A2A1C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・末尾に次アクションを固定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5A2A1C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・役割と期限を明示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9509760" y="4480560"/>
            <a:ext cx="2743200" cy="1920240"/>
          </a:xfrm>
          <a:prstGeom prst="chevron">
            <a:avLst/>
          </a:prstGeom>
          <a:solidFill>
            <a:srgbClr val="FDE4CF">
              <a:alpha val="80000"/>
            </a:srgbClr>
          </a:solidFill>
          <a:ln w="12700">
            <a:solidFill>
              <a:srgbClr val="FDE4CF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91695" cy="566928"/>
          </a:xfrm>
          <a:prstGeom prst="rect">
            <a:avLst/>
          </a:prstGeom>
          <a:solidFill>
            <a:srgbClr val="8A2E15"/>
          </a:solidFill>
          <a:ln w="12700">
            <a:solidFill>
              <a:srgbClr val="8A2E15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201168" y="91440"/>
            <a:ext cx="2194560" cy="384048"/>
          </a:xfrm>
          <a:prstGeom prst="roundRect">
            <a:avLst/>
          </a:prstGeom>
          <a:solidFill>
            <a:srgbClr val="F39A2D"/>
          </a:solidFill>
          <a:ln w="12700">
            <a:solidFill>
              <a:srgbClr val="F39A2D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411480" y="164592"/>
            <a:ext cx="804672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変革の到達目標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11109960" y="164592"/>
            <a:ext cx="68580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3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731520" y="868680"/>
            <a:ext cx="1042416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8A2E1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変革の到達目標</a:t>
            </a:r>
            <a:endParaRPr lang="en-US" sz="2400" dirty="0"/>
          </a:p>
        </p:txBody>
      </p:sp>
      <p:sp>
        <p:nvSpPr>
          <p:cNvPr id="8" name="Shape 6"/>
          <p:cNvSpPr/>
          <p:nvPr/>
        </p:nvSpPr>
        <p:spPr>
          <a:xfrm>
            <a:off x="731520" y="1783080"/>
            <a:ext cx="3566160" cy="4434840"/>
          </a:xfrm>
          <a:prstGeom prst="roundRect">
            <a:avLst/>
          </a:prstGeom>
          <a:solidFill>
            <a:srgbClr val="FFF5ED"/>
          </a:solidFill>
          <a:ln w="12700">
            <a:solidFill>
              <a:srgbClr val="FDE4CF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731520" y="1783080"/>
            <a:ext cx="3566160" cy="530352"/>
          </a:xfrm>
          <a:prstGeom prst="rect">
            <a:avLst/>
          </a:prstGeom>
          <a:solidFill>
            <a:srgbClr val="C4571C"/>
          </a:solidFill>
          <a:ln w="12700">
            <a:solidFill>
              <a:srgbClr val="C4571C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914400" y="1938528"/>
            <a:ext cx="320040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戦略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987552" y="2651760"/>
            <a:ext cx="3017520" cy="3200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5A2A1C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意思決定時間を半減し、機会損失を最小化</a:t>
            </a:r>
            <a:endParaRPr lang="en-US" sz="1400" dirty="0"/>
          </a:p>
        </p:txBody>
      </p:sp>
      <p:sp>
        <p:nvSpPr>
          <p:cNvPr id="12" name="Shape 10"/>
          <p:cNvSpPr/>
          <p:nvPr/>
        </p:nvSpPr>
        <p:spPr>
          <a:xfrm>
            <a:off x="4572000" y="1783080"/>
            <a:ext cx="3566160" cy="4434840"/>
          </a:xfrm>
          <a:prstGeom prst="roundRect">
            <a:avLst/>
          </a:prstGeom>
          <a:solidFill>
            <a:srgbClr val="FDE4CF"/>
          </a:solidFill>
          <a:ln w="12700">
            <a:solidFill>
              <a:srgbClr val="FDE4CF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4572000" y="1783080"/>
            <a:ext cx="3566160" cy="530352"/>
          </a:xfrm>
          <a:prstGeom prst="rect">
            <a:avLst/>
          </a:prstGeom>
          <a:solidFill>
            <a:srgbClr val="C4571C"/>
          </a:solidFill>
          <a:ln w="12700">
            <a:solidFill>
              <a:srgbClr val="C4571C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4754880" y="1938528"/>
            <a:ext cx="320040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技術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4828032" y="2651760"/>
            <a:ext cx="3017520" cy="3200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5A2A1C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データ連携を標準化し、可視化をリアルタイム化</a:t>
            </a:r>
            <a:endParaRPr lang="en-US" sz="1400" dirty="0"/>
          </a:p>
        </p:txBody>
      </p:sp>
      <p:sp>
        <p:nvSpPr>
          <p:cNvPr id="16" name="Shape 14"/>
          <p:cNvSpPr/>
          <p:nvPr/>
        </p:nvSpPr>
        <p:spPr>
          <a:xfrm>
            <a:off x="8412480" y="1783080"/>
            <a:ext cx="3566160" cy="4434840"/>
          </a:xfrm>
          <a:prstGeom prst="roundRect">
            <a:avLst/>
          </a:prstGeom>
          <a:solidFill>
            <a:srgbClr val="FFF5ED"/>
          </a:solidFill>
          <a:ln w="12700">
            <a:solidFill>
              <a:srgbClr val="FDE4CF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8412480" y="1783080"/>
            <a:ext cx="3566160" cy="530352"/>
          </a:xfrm>
          <a:prstGeom prst="rect">
            <a:avLst/>
          </a:prstGeom>
          <a:solidFill>
            <a:srgbClr val="C4571C"/>
          </a:solidFill>
          <a:ln w="12700">
            <a:solidFill>
              <a:srgbClr val="C4571C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8595360" y="1938528"/>
            <a:ext cx="320040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人材</a:t>
            </a:r>
            <a:endParaRPr lang="en-US" sz="1200" dirty="0"/>
          </a:p>
        </p:txBody>
      </p:sp>
      <p:sp>
        <p:nvSpPr>
          <p:cNvPr id="19" name="Text 17"/>
          <p:cNvSpPr/>
          <p:nvPr/>
        </p:nvSpPr>
        <p:spPr>
          <a:xfrm>
            <a:off x="8668512" y="2651760"/>
            <a:ext cx="3017520" cy="3200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5A2A1C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現場主導で改善を回せる運用能力を定着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9509760" y="4480560"/>
            <a:ext cx="2743200" cy="1920240"/>
          </a:xfrm>
          <a:prstGeom prst="chevron">
            <a:avLst/>
          </a:prstGeom>
          <a:solidFill>
            <a:srgbClr val="FDE4CF">
              <a:alpha val="80000"/>
            </a:srgbClr>
          </a:solidFill>
          <a:ln w="12700">
            <a:solidFill>
              <a:srgbClr val="FDE4CF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91695" cy="566928"/>
          </a:xfrm>
          <a:prstGeom prst="rect">
            <a:avLst/>
          </a:prstGeom>
          <a:solidFill>
            <a:srgbClr val="8A2E15"/>
          </a:solidFill>
          <a:ln w="12700">
            <a:solidFill>
              <a:srgbClr val="8A2E15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201168" y="91440"/>
            <a:ext cx="2194560" cy="384048"/>
          </a:xfrm>
          <a:prstGeom prst="roundRect">
            <a:avLst/>
          </a:prstGeom>
          <a:solidFill>
            <a:srgbClr val="F39A2D"/>
          </a:solidFill>
          <a:ln w="12700">
            <a:solidFill>
              <a:srgbClr val="F39A2D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411480" y="164592"/>
            <a:ext cx="804672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現状から目標像への運営モデル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11109960" y="164592"/>
            <a:ext cx="68580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4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731520" y="868680"/>
            <a:ext cx="1042416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8A2E1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現状から目標像への運営モデル</a:t>
            </a:r>
            <a:endParaRPr lang="en-US" sz="2400" dirty="0"/>
          </a:p>
        </p:txBody>
      </p:sp>
      <p:sp>
        <p:nvSpPr>
          <p:cNvPr id="8" name="Shape 6"/>
          <p:cNvSpPr/>
          <p:nvPr/>
        </p:nvSpPr>
        <p:spPr>
          <a:xfrm>
            <a:off x="731520" y="1737360"/>
            <a:ext cx="5440680" cy="4526280"/>
          </a:xfrm>
          <a:prstGeom prst="roundRect">
            <a:avLst/>
          </a:prstGeom>
          <a:solidFill>
            <a:srgbClr val="FFF5ED"/>
          </a:solidFill>
          <a:ln w="12700">
            <a:solidFill>
              <a:srgbClr val="FDE4CF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6016752" y="1737360"/>
            <a:ext cx="5440680" cy="4526280"/>
          </a:xfrm>
          <a:prstGeom prst="roundRect">
            <a:avLst/>
          </a:prstGeom>
          <a:solidFill>
            <a:srgbClr val="FDE4CF"/>
          </a:solidFill>
          <a:ln w="12700">
            <a:solidFill>
              <a:srgbClr val="FDE4CF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987552" y="1965960"/>
            <a:ext cx="47548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8A2E15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現状</a:t>
            </a:r>
            <a:endParaRPr lang="en-US" sz="1600" dirty="0"/>
          </a:p>
        </p:txBody>
      </p:sp>
      <p:sp>
        <p:nvSpPr>
          <p:cNvPr id="11" name="Text 9"/>
          <p:cNvSpPr/>
          <p:nvPr/>
        </p:nvSpPr>
        <p:spPr>
          <a:xfrm>
            <a:off x="6272784" y="1965960"/>
            <a:ext cx="47548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8A2E15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目標像</a:t>
            </a:r>
            <a:endParaRPr lang="en-US" sz="1600" dirty="0"/>
          </a:p>
        </p:txBody>
      </p:sp>
      <p:sp>
        <p:nvSpPr>
          <p:cNvPr id="12" name="Text 10"/>
          <p:cNvSpPr/>
          <p:nvPr/>
        </p:nvSpPr>
        <p:spPr>
          <a:xfrm>
            <a:off x="987552" y="2468880"/>
            <a:ext cx="4800600" cy="74980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300" dirty="0">
                <a:solidFill>
                  <a:srgbClr val="5A2A1C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・部門ごとのローカル最適で全体最適が見えない</a:t>
            </a:r>
            <a:endParaRPr lang="en-US" sz="1300" dirty="0"/>
          </a:p>
        </p:txBody>
      </p:sp>
      <p:sp>
        <p:nvSpPr>
          <p:cNvPr id="13" name="Text 11"/>
          <p:cNvSpPr/>
          <p:nvPr/>
        </p:nvSpPr>
        <p:spPr>
          <a:xfrm>
            <a:off x="987552" y="3429000"/>
            <a:ext cx="4800600" cy="74980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300" dirty="0">
                <a:solidFill>
                  <a:srgbClr val="5A2A1C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・手作業連携が多く、意思決定が遅い</a:t>
            </a:r>
            <a:endParaRPr lang="en-US" sz="1300" dirty="0"/>
          </a:p>
        </p:txBody>
      </p:sp>
      <p:sp>
        <p:nvSpPr>
          <p:cNvPr id="14" name="Text 12"/>
          <p:cNvSpPr/>
          <p:nvPr/>
        </p:nvSpPr>
        <p:spPr>
          <a:xfrm>
            <a:off x="987552" y="4389120"/>
            <a:ext cx="4800600" cy="74980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300" dirty="0">
                <a:solidFill>
                  <a:srgbClr val="5A2A1C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・改善活動が担当者依存で継続しない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6272784" y="2468880"/>
            <a:ext cx="4800600" cy="74980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300" dirty="0">
                <a:solidFill>
                  <a:srgbClr val="5A2A1C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・共通データ基盤で判断軸を統一</a:t>
            </a:r>
            <a:endParaRPr lang="en-US" sz="1300" dirty="0"/>
          </a:p>
        </p:txBody>
      </p:sp>
      <p:sp>
        <p:nvSpPr>
          <p:cNvPr id="16" name="Text 14"/>
          <p:cNvSpPr/>
          <p:nvPr/>
        </p:nvSpPr>
        <p:spPr>
          <a:xfrm>
            <a:off x="6272784" y="3429000"/>
            <a:ext cx="4800600" cy="74980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300" dirty="0">
                <a:solidFill>
                  <a:srgbClr val="5A2A1C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・業務フローを標準化し例外管理を明確化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6272784" y="4389120"/>
            <a:ext cx="4800600" cy="74980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300" dirty="0">
                <a:solidFill>
                  <a:srgbClr val="5A2A1C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・指標連動の改善サイクルを制度化</a:t>
            </a:r>
            <a:endParaRPr lang="en-US" sz="13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9509760" y="4480560"/>
            <a:ext cx="2743200" cy="1920240"/>
          </a:xfrm>
          <a:prstGeom prst="chevron">
            <a:avLst/>
          </a:prstGeom>
          <a:solidFill>
            <a:srgbClr val="FDE4CF">
              <a:alpha val="80000"/>
            </a:srgbClr>
          </a:solidFill>
          <a:ln w="12700">
            <a:solidFill>
              <a:srgbClr val="FDE4CF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91695" cy="566928"/>
          </a:xfrm>
          <a:prstGeom prst="rect">
            <a:avLst/>
          </a:prstGeom>
          <a:solidFill>
            <a:srgbClr val="8A2E15"/>
          </a:solidFill>
          <a:ln w="12700">
            <a:solidFill>
              <a:srgbClr val="8A2E15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201168" y="91440"/>
            <a:ext cx="2194560" cy="384048"/>
          </a:xfrm>
          <a:prstGeom prst="roundRect">
            <a:avLst/>
          </a:prstGeom>
          <a:solidFill>
            <a:srgbClr val="F39A2D"/>
          </a:solidFill>
          <a:ln w="12700">
            <a:solidFill>
              <a:srgbClr val="F39A2D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411480" y="164592"/>
            <a:ext cx="804672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戦略・技術・人材の現状評価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11109960" y="164592"/>
            <a:ext cx="68580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5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731520" y="868680"/>
            <a:ext cx="1042416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8A2E1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戦略・技術・人材の現状評価</a:t>
            </a:r>
            <a:endParaRPr lang="en-US" sz="2400" dirty="0"/>
          </a:p>
        </p:txBody>
      </p:sp>
      <p:sp>
        <p:nvSpPr>
          <p:cNvPr id="8" name="Shape 6"/>
          <p:cNvSpPr/>
          <p:nvPr/>
        </p:nvSpPr>
        <p:spPr>
          <a:xfrm>
            <a:off x="731520" y="1691640"/>
            <a:ext cx="1371600" cy="566928"/>
          </a:xfrm>
          <a:prstGeom prst="rect">
            <a:avLst/>
          </a:prstGeom>
          <a:solidFill>
            <a:srgbClr val="8A2E15"/>
          </a:solidFill>
          <a:ln w="12700">
            <a:solidFill>
              <a:srgbClr val="8A2E15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822960" y="1874520"/>
            <a:ext cx="11887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領域</a:t>
            </a:r>
            <a:endParaRPr lang="en-US" sz="1200" dirty="0"/>
          </a:p>
        </p:txBody>
      </p:sp>
      <p:sp>
        <p:nvSpPr>
          <p:cNvPr id="10" name="Shape 8"/>
          <p:cNvSpPr/>
          <p:nvPr/>
        </p:nvSpPr>
        <p:spPr>
          <a:xfrm>
            <a:off x="2103120" y="1691640"/>
            <a:ext cx="2834640" cy="566928"/>
          </a:xfrm>
          <a:prstGeom prst="rect">
            <a:avLst/>
          </a:prstGeom>
          <a:solidFill>
            <a:srgbClr val="8A2E15"/>
          </a:solidFill>
          <a:ln w="12700">
            <a:solidFill>
              <a:srgbClr val="8A2E15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2194560" y="1874520"/>
            <a:ext cx="265176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現状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4937760" y="1691640"/>
            <a:ext cx="2834640" cy="566928"/>
          </a:xfrm>
          <a:prstGeom prst="rect">
            <a:avLst/>
          </a:prstGeom>
          <a:solidFill>
            <a:srgbClr val="8A2E15"/>
          </a:solidFill>
          <a:ln w="12700">
            <a:solidFill>
              <a:srgbClr val="8A2E15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5029200" y="1874520"/>
            <a:ext cx="265176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目標</a:t>
            </a:r>
            <a:endParaRPr lang="en-US" sz="1200" dirty="0"/>
          </a:p>
        </p:txBody>
      </p:sp>
      <p:sp>
        <p:nvSpPr>
          <p:cNvPr id="14" name="Shape 12"/>
          <p:cNvSpPr/>
          <p:nvPr/>
        </p:nvSpPr>
        <p:spPr>
          <a:xfrm>
            <a:off x="7772400" y="1691640"/>
            <a:ext cx="3566160" cy="566928"/>
          </a:xfrm>
          <a:prstGeom prst="rect">
            <a:avLst/>
          </a:prstGeom>
          <a:solidFill>
            <a:srgbClr val="8A2E15"/>
          </a:solidFill>
          <a:ln w="12700">
            <a:solidFill>
              <a:srgbClr val="8A2E15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7863840" y="1874520"/>
            <a:ext cx="338328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最初の打ち手</a:t>
            </a:r>
            <a:endParaRPr lang="en-US" sz="1200" dirty="0"/>
          </a:p>
        </p:txBody>
      </p:sp>
      <p:sp>
        <p:nvSpPr>
          <p:cNvPr id="16" name="Shape 14"/>
          <p:cNvSpPr/>
          <p:nvPr/>
        </p:nvSpPr>
        <p:spPr>
          <a:xfrm>
            <a:off x="731520" y="2258568"/>
            <a:ext cx="1371600" cy="694944"/>
          </a:xfrm>
          <a:prstGeom prst="rect">
            <a:avLst/>
          </a:prstGeom>
          <a:solidFill>
            <a:srgbClr val="FFFFFF"/>
          </a:solidFill>
          <a:ln w="12700">
            <a:solidFill>
              <a:srgbClr val="FDE4CF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822960" y="2395728"/>
            <a:ext cx="118872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5A2A1C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戦略</a:t>
            </a:r>
            <a:endParaRPr lang="en-US" sz="1100" dirty="0"/>
          </a:p>
        </p:txBody>
      </p:sp>
      <p:sp>
        <p:nvSpPr>
          <p:cNvPr id="18" name="Shape 16"/>
          <p:cNvSpPr/>
          <p:nvPr/>
        </p:nvSpPr>
        <p:spPr>
          <a:xfrm>
            <a:off x="2103120" y="2258568"/>
            <a:ext cx="2834640" cy="694944"/>
          </a:xfrm>
          <a:prstGeom prst="rect">
            <a:avLst/>
          </a:prstGeom>
          <a:solidFill>
            <a:srgbClr val="FFFFFF"/>
          </a:solidFill>
          <a:ln w="12700">
            <a:solidFill>
              <a:srgbClr val="FDE4CF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2194560" y="2395728"/>
            <a:ext cx="265176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5A2A1C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部門別指標で分断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4937760" y="2258568"/>
            <a:ext cx="2834640" cy="694944"/>
          </a:xfrm>
          <a:prstGeom prst="rect">
            <a:avLst/>
          </a:prstGeom>
          <a:solidFill>
            <a:srgbClr val="FFFFFF"/>
          </a:solidFill>
          <a:ln w="12700">
            <a:solidFill>
              <a:srgbClr val="FDE4CF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5029200" y="2395728"/>
            <a:ext cx="265176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5A2A1C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全社指標で一体管理</a:t>
            </a:r>
            <a:endParaRPr lang="en-US" sz="1100" dirty="0"/>
          </a:p>
        </p:txBody>
      </p:sp>
      <p:sp>
        <p:nvSpPr>
          <p:cNvPr id="22" name="Shape 20"/>
          <p:cNvSpPr/>
          <p:nvPr/>
        </p:nvSpPr>
        <p:spPr>
          <a:xfrm>
            <a:off x="7772400" y="2258568"/>
            <a:ext cx="3566160" cy="694944"/>
          </a:xfrm>
          <a:prstGeom prst="rect">
            <a:avLst/>
          </a:prstGeom>
          <a:solidFill>
            <a:srgbClr val="FFFFFF"/>
          </a:solidFill>
          <a:ln w="12700">
            <a:solidFill>
              <a:srgbClr val="FDE4CF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7863840" y="2395728"/>
            <a:ext cx="338328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5A2A1C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経営レビュー指標の統一</a:t>
            </a:r>
            <a:endParaRPr lang="en-US" sz="1100" dirty="0"/>
          </a:p>
        </p:txBody>
      </p:sp>
      <p:sp>
        <p:nvSpPr>
          <p:cNvPr id="24" name="Shape 22"/>
          <p:cNvSpPr/>
          <p:nvPr/>
        </p:nvSpPr>
        <p:spPr>
          <a:xfrm>
            <a:off x="731520" y="2953512"/>
            <a:ext cx="1371600" cy="694944"/>
          </a:xfrm>
          <a:prstGeom prst="rect">
            <a:avLst/>
          </a:prstGeom>
          <a:solidFill>
            <a:srgbClr val="FDE4CF"/>
          </a:solidFill>
          <a:ln w="12700">
            <a:solidFill>
              <a:srgbClr val="FDE4CF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822960" y="3090672"/>
            <a:ext cx="118872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5A2A1C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技術</a:t>
            </a:r>
            <a:endParaRPr lang="en-US" sz="1100" dirty="0"/>
          </a:p>
        </p:txBody>
      </p:sp>
      <p:sp>
        <p:nvSpPr>
          <p:cNvPr id="26" name="Shape 24"/>
          <p:cNvSpPr/>
          <p:nvPr/>
        </p:nvSpPr>
        <p:spPr>
          <a:xfrm>
            <a:off x="2103120" y="2953512"/>
            <a:ext cx="2834640" cy="694944"/>
          </a:xfrm>
          <a:prstGeom prst="rect">
            <a:avLst/>
          </a:prstGeom>
          <a:solidFill>
            <a:srgbClr val="FDE4CF"/>
          </a:solidFill>
          <a:ln w="12700">
            <a:solidFill>
              <a:srgbClr val="FDE4CF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2194560" y="3090672"/>
            <a:ext cx="265176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5A2A1C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データ散在・再入力</a:t>
            </a:r>
            <a:endParaRPr lang="en-US" sz="1100" dirty="0"/>
          </a:p>
        </p:txBody>
      </p:sp>
      <p:sp>
        <p:nvSpPr>
          <p:cNvPr id="28" name="Shape 26"/>
          <p:cNvSpPr/>
          <p:nvPr/>
        </p:nvSpPr>
        <p:spPr>
          <a:xfrm>
            <a:off x="4937760" y="2953512"/>
            <a:ext cx="2834640" cy="694944"/>
          </a:xfrm>
          <a:prstGeom prst="rect">
            <a:avLst/>
          </a:prstGeom>
          <a:solidFill>
            <a:srgbClr val="FDE4CF"/>
          </a:solidFill>
          <a:ln w="12700">
            <a:solidFill>
              <a:srgbClr val="FDE4CF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5029200" y="3090672"/>
            <a:ext cx="265176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5A2A1C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統合可視化と自動連携</a:t>
            </a:r>
            <a:endParaRPr lang="en-US" sz="1100" dirty="0"/>
          </a:p>
        </p:txBody>
      </p:sp>
      <p:sp>
        <p:nvSpPr>
          <p:cNvPr id="30" name="Shape 28"/>
          <p:cNvSpPr/>
          <p:nvPr/>
        </p:nvSpPr>
        <p:spPr>
          <a:xfrm>
            <a:off x="7772400" y="2953512"/>
            <a:ext cx="3566160" cy="694944"/>
          </a:xfrm>
          <a:prstGeom prst="rect">
            <a:avLst/>
          </a:prstGeom>
          <a:solidFill>
            <a:srgbClr val="FDE4CF"/>
          </a:solidFill>
          <a:ln w="12700">
            <a:solidFill>
              <a:srgbClr val="FDE4CF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7863840" y="3090672"/>
            <a:ext cx="338328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5A2A1C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主要3システム連携</a:t>
            </a:r>
            <a:endParaRPr lang="en-US" sz="1100" dirty="0"/>
          </a:p>
        </p:txBody>
      </p:sp>
      <p:sp>
        <p:nvSpPr>
          <p:cNvPr id="32" name="Shape 30"/>
          <p:cNvSpPr/>
          <p:nvPr/>
        </p:nvSpPr>
        <p:spPr>
          <a:xfrm>
            <a:off x="731520" y="3648456"/>
            <a:ext cx="1371600" cy="694944"/>
          </a:xfrm>
          <a:prstGeom prst="rect">
            <a:avLst/>
          </a:prstGeom>
          <a:solidFill>
            <a:srgbClr val="FFFFFF"/>
          </a:solidFill>
          <a:ln w="12700">
            <a:solidFill>
              <a:srgbClr val="FDE4CF"/>
            </a:solidFill>
            <a:prstDash val="solid"/>
          </a:ln>
        </p:spPr>
      </p:sp>
      <p:sp>
        <p:nvSpPr>
          <p:cNvPr id="33" name="Text 31"/>
          <p:cNvSpPr/>
          <p:nvPr/>
        </p:nvSpPr>
        <p:spPr>
          <a:xfrm>
            <a:off x="822960" y="3785616"/>
            <a:ext cx="118872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5A2A1C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人材</a:t>
            </a:r>
            <a:endParaRPr lang="en-US" sz="1100" dirty="0"/>
          </a:p>
        </p:txBody>
      </p:sp>
      <p:sp>
        <p:nvSpPr>
          <p:cNvPr id="34" name="Shape 32"/>
          <p:cNvSpPr/>
          <p:nvPr/>
        </p:nvSpPr>
        <p:spPr>
          <a:xfrm>
            <a:off x="2103120" y="3648456"/>
            <a:ext cx="2834640" cy="694944"/>
          </a:xfrm>
          <a:prstGeom prst="rect">
            <a:avLst/>
          </a:prstGeom>
          <a:solidFill>
            <a:srgbClr val="FFFFFF"/>
          </a:solidFill>
          <a:ln w="12700">
            <a:solidFill>
              <a:srgbClr val="FDE4CF"/>
            </a:solidFill>
            <a:prstDash val="solid"/>
          </a:ln>
        </p:spPr>
      </p:sp>
      <p:sp>
        <p:nvSpPr>
          <p:cNvPr id="35" name="Text 33"/>
          <p:cNvSpPr/>
          <p:nvPr/>
        </p:nvSpPr>
        <p:spPr>
          <a:xfrm>
            <a:off x="2194560" y="3785616"/>
            <a:ext cx="265176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5A2A1C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デジタル変革推進役が不足</a:t>
            </a:r>
            <a:endParaRPr lang="en-US" sz="1100" dirty="0"/>
          </a:p>
        </p:txBody>
      </p:sp>
      <p:sp>
        <p:nvSpPr>
          <p:cNvPr id="36" name="Shape 34"/>
          <p:cNvSpPr/>
          <p:nvPr/>
        </p:nvSpPr>
        <p:spPr>
          <a:xfrm>
            <a:off x="4937760" y="3648456"/>
            <a:ext cx="2834640" cy="694944"/>
          </a:xfrm>
          <a:prstGeom prst="rect">
            <a:avLst/>
          </a:prstGeom>
          <a:solidFill>
            <a:srgbClr val="FFFFFF"/>
          </a:solidFill>
          <a:ln w="12700">
            <a:solidFill>
              <a:srgbClr val="FDE4CF"/>
            </a:solidFill>
            <a:prstDash val="solid"/>
          </a:ln>
        </p:spPr>
      </p:sp>
      <p:sp>
        <p:nvSpPr>
          <p:cNvPr id="37" name="Text 35"/>
          <p:cNvSpPr/>
          <p:nvPr/>
        </p:nvSpPr>
        <p:spPr>
          <a:xfrm>
            <a:off x="5029200" y="3785616"/>
            <a:ext cx="265176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5A2A1C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現場主導で改善可能</a:t>
            </a:r>
            <a:endParaRPr lang="en-US" sz="1100" dirty="0"/>
          </a:p>
        </p:txBody>
      </p:sp>
      <p:sp>
        <p:nvSpPr>
          <p:cNvPr id="38" name="Shape 36"/>
          <p:cNvSpPr/>
          <p:nvPr/>
        </p:nvSpPr>
        <p:spPr>
          <a:xfrm>
            <a:off x="7772400" y="3648456"/>
            <a:ext cx="3566160" cy="694944"/>
          </a:xfrm>
          <a:prstGeom prst="rect">
            <a:avLst/>
          </a:prstGeom>
          <a:solidFill>
            <a:srgbClr val="FFFFFF"/>
          </a:solidFill>
          <a:ln w="12700">
            <a:solidFill>
              <a:srgbClr val="FDE4CF"/>
            </a:solidFill>
            <a:prstDash val="solid"/>
          </a:ln>
        </p:spPr>
      </p:sp>
      <p:sp>
        <p:nvSpPr>
          <p:cNvPr id="39" name="Text 37"/>
          <p:cNvSpPr/>
          <p:nvPr/>
        </p:nvSpPr>
        <p:spPr>
          <a:xfrm>
            <a:off x="7863840" y="3785616"/>
            <a:ext cx="338328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5A2A1C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デジタル変革リード育成プログラム</a:t>
            </a:r>
            <a:endParaRPr lang="en-US" sz="1100" dirty="0"/>
          </a:p>
        </p:txBody>
      </p:sp>
      <p:sp>
        <p:nvSpPr>
          <p:cNvPr id="40" name="Shape 38"/>
          <p:cNvSpPr/>
          <p:nvPr/>
        </p:nvSpPr>
        <p:spPr>
          <a:xfrm>
            <a:off x="731520" y="4343400"/>
            <a:ext cx="1371600" cy="694944"/>
          </a:xfrm>
          <a:prstGeom prst="rect">
            <a:avLst/>
          </a:prstGeom>
          <a:solidFill>
            <a:srgbClr val="FDE4CF"/>
          </a:solidFill>
          <a:ln w="12700">
            <a:solidFill>
              <a:srgbClr val="FDE4CF"/>
            </a:solidFill>
            <a:prstDash val="solid"/>
          </a:ln>
        </p:spPr>
      </p:sp>
      <p:sp>
        <p:nvSpPr>
          <p:cNvPr id="41" name="Text 39"/>
          <p:cNvSpPr/>
          <p:nvPr/>
        </p:nvSpPr>
        <p:spPr>
          <a:xfrm>
            <a:off x="822960" y="4480560"/>
            <a:ext cx="118872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5A2A1C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運用</a:t>
            </a:r>
            <a:endParaRPr lang="en-US" sz="1100" dirty="0"/>
          </a:p>
        </p:txBody>
      </p:sp>
      <p:sp>
        <p:nvSpPr>
          <p:cNvPr id="42" name="Shape 40"/>
          <p:cNvSpPr/>
          <p:nvPr/>
        </p:nvSpPr>
        <p:spPr>
          <a:xfrm>
            <a:off x="2103120" y="4343400"/>
            <a:ext cx="2834640" cy="694944"/>
          </a:xfrm>
          <a:prstGeom prst="rect">
            <a:avLst/>
          </a:prstGeom>
          <a:solidFill>
            <a:srgbClr val="FDE4CF"/>
          </a:solidFill>
          <a:ln w="12700">
            <a:solidFill>
              <a:srgbClr val="FDE4CF"/>
            </a:solidFill>
            <a:prstDash val="solid"/>
          </a:ln>
        </p:spPr>
      </p:sp>
      <p:sp>
        <p:nvSpPr>
          <p:cNvPr id="43" name="Text 41"/>
          <p:cNvSpPr/>
          <p:nvPr/>
        </p:nvSpPr>
        <p:spPr>
          <a:xfrm>
            <a:off x="2194560" y="4480560"/>
            <a:ext cx="265176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5A2A1C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会議が報告中心</a:t>
            </a:r>
            <a:endParaRPr lang="en-US" sz="1100" dirty="0"/>
          </a:p>
        </p:txBody>
      </p:sp>
      <p:sp>
        <p:nvSpPr>
          <p:cNvPr id="44" name="Shape 42"/>
          <p:cNvSpPr/>
          <p:nvPr/>
        </p:nvSpPr>
        <p:spPr>
          <a:xfrm>
            <a:off x="4937760" y="4343400"/>
            <a:ext cx="2834640" cy="694944"/>
          </a:xfrm>
          <a:prstGeom prst="rect">
            <a:avLst/>
          </a:prstGeom>
          <a:solidFill>
            <a:srgbClr val="FDE4CF"/>
          </a:solidFill>
          <a:ln w="12700">
            <a:solidFill>
              <a:srgbClr val="FDE4CF"/>
            </a:solidFill>
            <a:prstDash val="solid"/>
          </a:ln>
        </p:spPr>
      </p:sp>
      <p:sp>
        <p:nvSpPr>
          <p:cNvPr id="45" name="Text 43"/>
          <p:cNvSpPr/>
          <p:nvPr/>
        </p:nvSpPr>
        <p:spPr>
          <a:xfrm>
            <a:off x="5029200" y="4480560"/>
            <a:ext cx="265176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5A2A1C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意思決定中心の運営</a:t>
            </a:r>
            <a:endParaRPr lang="en-US" sz="1100" dirty="0"/>
          </a:p>
        </p:txBody>
      </p:sp>
      <p:sp>
        <p:nvSpPr>
          <p:cNvPr id="46" name="Shape 44"/>
          <p:cNvSpPr/>
          <p:nvPr/>
        </p:nvSpPr>
        <p:spPr>
          <a:xfrm>
            <a:off x="7772400" y="4343400"/>
            <a:ext cx="3566160" cy="694944"/>
          </a:xfrm>
          <a:prstGeom prst="rect">
            <a:avLst/>
          </a:prstGeom>
          <a:solidFill>
            <a:srgbClr val="FDE4CF"/>
          </a:solidFill>
          <a:ln w="12700">
            <a:solidFill>
              <a:srgbClr val="FDE4CF"/>
            </a:solidFill>
            <a:prstDash val="solid"/>
          </a:ln>
        </p:spPr>
      </p:sp>
      <p:sp>
        <p:nvSpPr>
          <p:cNvPr id="47" name="Text 45"/>
          <p:cNvSpPr/>
          <p:nvPr/>
        </p:nvSpPr>
        <p:spPr>
          <a:xfrm>
            <a:off x="7863840" y="4480560"/>
            <a:ext cx="338328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5A2A1C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会議体の再設計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9509760" y="4480560"/>
            <a:ext cx="2743200" cy="1920240"/>
          </a:xfrm>
          <a:prstGeom prst="chevron">
            <a:avLst/>
          </a:prstGeom>
          <a:solidFill>
            <a:srgbClr val="FDE4CF">
              <a:alpha val="80000"/>
            </a:srgbClr>
          </a:solidFill>
          <a:ln w="12700">
            <a:solidFill>
              <a:srgbClr val="FDE4CF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91695" cy="566928"/>
          </a:xfrm>
          <a:prstGeom prst="rect">
            <a:avLst/>
          </a:prstGeom>
          <a:solidFill>
            <a:srgbClr val="8A2E15"/>
          </a:solidFill>
          <a:ln w="12700">
            <a:solidFill>
              <a:srgbClr val="8A2E15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201168" y="91440"/>
            <a:ext cx="2194560" cy="384048"/>
          </a:xfrm>
          <a:prstGeom prst="roundRect">
            <a:avLst/>
          </a:prstGeom>
          <a:solidFill>
            <a:srgbClr val="F39A2D"/>
          </a:solidFill>
          <a:ln w="12700">
            <a:solidFill>
              <a:srgbClr val="F39A2D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411480" y="164592"/>
            <a:ext cx="804672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能力ギャップ評価（5段階）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11109960" y="164592"/>
            <a:ext cx="68580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6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731520" y="868680"/>
            <a:ext cx="1042416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8A2E1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能力ギャップ評価（5段階）</a:t>
            </a:r>
            <a:endParaRPr lang="en-US" sz="2400" dirty="0"/>
          </a:p>
        </p:txBody>
      </p:sp>
      <p:sp>
        <p:nvSpPr>
          <p:cNvPr id="8" name="Text 6"/>
          <p:cNvSpPr/>
          <p:nvPr/>
        </p:nvSpPr>
        <p:spPr>
          <a:xfrm>
            <a:off x="749808" y="1316736"/>
            <a:ext cx="102412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7A4A3D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現状値から目標値までのギャップを可視化</a:t>
            </a:r>
            <a:endParaRPr lang="en-US" sz="1200" dirty="0"/>
          </a:p>
        </p:txBody>
      </p:sp>
      <p:sp>
        <p:nvSpPr>
          <p:cNvPr id="9" name="Shape 7"/>
          <p:cNvSpPr/>
          <p:nvPr/>
        </p:nvSpPr>
        <p:spPr>
          <a:xfrm>
            <a:off x="731520" y="1691640"/>
            <a:ext cx="10972800" cy="932688"/>
          </a:xfrm>
          <a:prstGeom prst="roundRect">
            <a:avLst/>
          </a:prstGeom>
          <a:solidFill>
            <a:srgbClr val="FFF5ED"/>
          </a:solidFill>
          <a:ln w="12700">
            <a:solidFill>
              <a:srgbClr val="FDE4CF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932688" y="1965960"/>
            <a:ext cx="269748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8A2E15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業務標準化</a:t>
            </a:r>
            <a:endParaRPr lang="en-US" sz="1200" dirty="0"/>
          </a:p>
        </p:txBody>
      </p:sp>
      <p:sp>
        <p:nvSpPr>
          <p:cNvPr id="11" name="Shape 9"/>
          <p:cNvSpPr/>
          <p:nvPr/>
        </p:nvSpPr>
        <p:spPr>
          <a:xfrm>
            <a:off x="3822192" y="2002536"/>
            <a:ext cx="2834640" cy="27432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FDE4CF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3822192" y="2002536"/>
            <a:ext cx="1133856" cy="274320"/>
          </a:xfrm>
          <a:prstGeom prst="roundRect">
            <a:avLst/>
          </a:prstGeom>
          <a:solidFill>
            <a:srgbClr val="C4571C"/>
          </a:solidFill>
          <a:ln w="12700">
            <a:solidFill>
              <a:srgbClr val="C4571C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6146597" y="1947672"/>
            <a:ext cx="0" cy="384048"/>
          </a:xfrm>
          <a:prstGeom prst="line">
            <a:avLst/>
          </a:prstGeom>
          <a:noFill/>
          <a:ln w="12700">
            <a:solidFill>
              <a:srgbClr val="F39A2D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6903720" y="1965960"/>
            <a:ext cx="205740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C4571C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現状 2.0 / 目標 4.1</a:t>
            </a:r>
            <a:endParaRPr lang="en-US" sz="1000" dirty="0"/>
          </a:p>
        </p:txBody>
      </p:sp>
      <p:sp>
        <p:nvSpPr>
          <p:cNvPr id="15" name="Text 13"/>
          <p:cNvSpPr/>
          <p:nvPr/>
        </p:nvSpPr>
        <p:spPr>
          <a:xfrm>
            <a:off x="9070848" y="1874520"/>
            <a:ext cx="2432304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5A2A1C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例外処理ルールを共通化</a:t>
            </a:r>
            <a:endParaRPr lang="en-US" sz="1000" dirty="0"/>
          </a:p>
        </p:txBody>
      </p:sp>
      <p:sp>
        <p:nvSpPr>
          <p:cNvPr id="16" name="Shape 14"/>
          <p:cNvSpPr/>
          <p:nvPr/>
        </p:nvSpPr>
        <p:spPr>
          <a:xfrm>
            <a:off x="731520" y="2807208"/>
            <a:ext cx="10972800" cy="932688"/>
          </a:xfrm>
          <a:prstGeom prst="roundRect">
            <a:avLst/>
          </a:prstGeom>
          <a:solidFill>
            <a:srgbClr val="FDE4CF"/>
          </a:solidFill>
          <a:ln w="12700">
            <a:solidFill>
              <a:srgbClr val="FDE4CF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932688" y="3081528"/>
            <a:ext cx="269748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8A2E15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データ統合</a:t>
            </a:r>
            <a:endParaRPr lang="en-US" sz="1200" dirty="0"/>
          </a:p>
        </p:txBody>
      </p:sp>
      <p:sp>
        <p:nvSpPr>
          <p:cNvPr id="18" name="Shape 16"/>
          <p:cNvSpPr/>
          <p:nvPr/>
        </p:nvSpPr>
        <p:spPr>
          <a:xfrm>
            <a:off x="3822192" y="3118104"/>
            <a:ext cx="2834640" cy="27432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FDE4CF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3822192" y="3118104"/>
            <a:ext cx="963778" cy="274320"/>
          </a:xfrm>
          <a:prstGeom prst="roundRect">
            <a:avLst/>
          </a:prstGeom>
          <a:solidFill>
            <a:srgbClr val="C4571C"/>
          </a:solidFill>
          <a:ln w="12700">
            <a:solidFill>
              <a:srgbClr val="C4571C"/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6033211" y="3063240"/>
            <a:ext cx="0" cy="384048"/>
          </a:xfrm>
          <a:prstGeom prst="line">
            <a:avLst/>
          </a:prstGeom>
          <a:noFill/>
          <a:ln w="12700">
            <a:solidFill>
              <a:srgbClr val="F39A2D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6903720" y="3081528"/>
            <a:ext cx="205740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C4571C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現状 1.7 / 目標 3.9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9070848" y="2990088"/>
            <a:ext cx="2432304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5A2A1C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基幹データ接続を先行実装</a:t>
            </a:r>
            <a:endParaRPr lang="en-US" sz="1000" dirty="0"/>
          </a:p>
        </p:txBody>
      </p:sp>
      <p:sp>
        <p:nvSpPr>
          <p:cNvPr id="23" name="Shape 21"/>
          <p:cNvSpPr/>
          <p:nvPr/>
        </p:nvSpPr>
        <p:spPr>
          <a:xfrm>
            <a:off x="731520" y="3922776"/>
            <a:ext cx="10972800" cy="932688"/>
          </a:xfrm>
          <a:prstGeom prst="roundRect">
            <a:avLst/>
          </a:prstGeom>
          <a:solidFill>
            <a:srgbClr val="FFF5ED"/>
          </a:solidFill>
          <a:ln w="12700">
            <a:solidFill>
              <a:srgbClr val="FDE4CF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932688" y="4197096"/>
            <a:ext cx="269748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8A2E15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人材定着</a:t>
            </a:r>
            <a:endParaRPr lang="en-US" sz="1200" dirty="0"/>
          </a:p>
        </p:txBody>
      </p:sp>
      <p:sp>
        <p:nvSpPr>
          <p:cNvPr id="25" name="Shape 23"/>
          <p:cNvSpPr/>
          <p:nvPr/>
        </p:nvSpPr>
        <p:spPr>
          <a:xfrm>
            <a:off x="3822192" y="4233672"/>
            <a:ext cx="2834640" cy="27432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FDE4CF"/>
            </a:solidFill>
            <a:prstDash val="solid"/>
          </a:ln>
        </p:spPr>
      </p:sp>
      <p:sp>
        <p:nvSpPr>
          <p:cNvPr id="26" name="Shape 24"/>
          <p:cNvSpPr/>
          <p:nvPr/>
        </p:nvSpPr>
        <p:spPr>
          <a:xfrm>
            <a:off x="3822192" y="4233672"/>
            <a:ext cx="1303934" cy="274320"/>
          </a:xfrm>
          <a:prstGeom prst="roundRect">
            <a:avLst/>
          </a:prstGeom>
          <a:solidFill>
            <a:srgbClr val="C4571C"/>
          </a:solidFill>
          <a:ln w="12700">
            <a:solidFill>
              <a:srgbClr val="C4571C"/>
            </a:solidFill>
            <a:prstDash val="solid"/>
          </a:ln>
        </p:spPr>
      </p:sp>
      <p:sp>
        <p:nvSpPr>
          <p:cNvPr id="27" name="Shape 25"/>
          <p:cNvSpPr/>
          <p:nvPr/>
        </p:nvSpPr>
        <p:spPr>
          <a:xfrm>
            <a:off x="6089904" y="4178808"/>
            <a:ext cx="0" cy="384048"/>
          </a:xfrm>
          <a:prstGeom prst="line">
            <a:avLst/>
          </a:prstGeom>
          <a:noFill/>
          <a:ln w="12700">
            <a:solidFill>
              <a:srgbClr val="F39A2D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6903720" y="4197096"/>
            <a:ext cx="205740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C4571C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現状 2.3 / 目標 4.0</a:t>
            </a:r>
            <a:endParaRPr lang="en-US" sz="1000" dirty="0"/>
          </a:p>
        </p:txBody>
      </p:sp>
      <p:sp>
        <p:nvSpPr>
          <p:cNvPr id="29" name="Text 27"/>
          <p:cNvSpPr/>
          <p:nvPr/>
        </p:nvSpPr>
        <p:spPr>
          <a:xfrm>
            <a:off x="9070848" y="4105656"/>
            <a:ext cx="2432304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5A2A1C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現場デジタル変革リーダーを各部門に配置</a:t>
            </a:r>
            <a:endParaRPr lang="en-US" sz="1000" dirty="0"/>
          </a:p>
        </p:txBody>
      </p:sp>
      <p:sp>
        <p:nvSpPr>
          <p:cNvPr id="30" name="Shape 28"/>
          <p:cNvSpPr/>
          <p:nvPr/>
        </p:nvSpPr>
        <p:spPr>
          <a:xfrm>
            <a:off x="731520" y="5038344"/>
            <a:ext cx="10972800" cy="932688"/>
          </a:xfrm>
          <a:prstGeom prst="roundRect">
            <a:avLst/>
          </a:prstGeom>
          <a:solidFill>
            <a:srgbClr val="FDE4CF"/>
          </a:solidFill>
          <a:ln w="12700">
            <a:solidFill>
              <a:srgbClr val="FDE4CF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932688" y="5312664"/>
            <a:ext cx="269748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8A2E15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改善運用</a:t>
            </a:r>
            <a:endParaRPr lang="en-US" sz="1200" dirty="0"/>
          </a:p>
        </p:txBody>
      </p:sp>
      <p:sp>
        <p:nvSpPr>
          <p:cNvPr id="32" name="Shape 30"/>
          <p:cNvSpPr/>
          <p:nvPr/>
        </p:nvSpPr>
        <p:spPr>
          <a:xfrm>
            <a:off x="3822192" y="5349240"/>
            <a:ext cx="2834640" cy="27432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FDE4CF"/>
            </a:solidFill>
            <a:prstDash val="solid"/>
          </a:ln>
        </p:spPr>
      </p:sp>
      <p:sp>
        <p:nvSpPr>
          <p:cNvPr id="33" name="Shape 31"/>
          <p:cNvSpPr/>
          <p:nvPr/>
        </p:nvSpPr>
        <p:spPr>
          <a:xfrm>
            <a:off x="3822192" y="5349240"/>
            <a:ext cx="1190549" cy="274320"/>
          </a:xfrm>
          <a:prstGeom prst="roundRect">
            <a:avLst/>
          </a:prstGeom>
          <a:solidFill>
            <a:srgbClr val="C4571C"/>
          </a:solidFill>
          <a:ln w="12700">
            <a:solidFill>
              <a:srgbClr val="C4571C"/>
            </a:solidFill>
            <a:prstDash val="solid"/>
          </a:ln>
        </p:spPr>
      </p:sp>
      <p:sp>
        <p:nvSpPr>
          <p:cNvPr id="34" name="Shape 32"/>
          <p:cNvSpPr/>
          <p:nvPr/>
        </p:nvSpPr>
        <p:spPr>
          <a:xfrm>
            <a:off x="6203290" y="5294376"/>
            <a:ext cx="0" cy="384048"/>
          </a:xfrm>
          <a:prstGeom prst="line">
            <a:avLst/>
          </a:prstGeom>
          <a:noFill/>
          <a:ln w="12700">
            <a:solidFill>
              <a:srgbClr val="F39A2D"/>
            </a:solidFill>
            <a:prstDash val="solid"/>
          </a:ln>
        </p:spPr>
      </p:sp>
      <p:sp>
        <p:nvSpPr>
          <p:cNvPr id="35" name="Text 33"/>
          <p:cNvSpPr/>
          <p:nvPr/>
        </p:nvSpPr>
        <p:spPr>
          <a:xfrm>
            <a:off x="6903720" y="5312664"/>
            <a:ext cx="205740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C4571C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現状 2.1 / 目標 4.2</a:t>
            </a:r>
            <a:endParaRPr lang="en-US" sz="1000" dirty="0"/>
          </a:p>
        </p:txBody>
      </p:sp>
      <p:sp>
        <p:nvSpPr>
          <p:cNvPr id="36" name="Text 34"/>
          <p:cNvSpPr/>
          <p:nvPr/>
        </p:nvSpPr>
        <p:spPr>
          <a:xfrm>
            <a:off x="9070848" y="5221224"/>
            <a:ext cx="2432304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5A2A1C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月次改善会議を制度化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9509760" y="4480560"/>
            <a:ext cx="2743200" cy="1920240"/>
          </a:xfrm>
          <a:prstGeom prst="chevron">
            <a:avLst/>
          </a:prstGeom>
          <a:solidFill>
            <a:srgbClr val="FDE4CF">
              <a:alpha val="80000"/>
            </a:srgbClr>
          </a:solidFill>
          <a:ln w="12700">
            <a:solidFill>
              <a:srgbClr val="FDE4CF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91695" cy="566928"/>
          </a:xfrm>
          <a:prstGeom prst="rect">
            <a:avLst/>
          </a:prstGeom>
          <a:solidFill>
            <a:srgbClr val="8A2E15"/>
          </a:solidFill>
          <a:ln w="12700">
            <a:solidFill>
              <a:srgbClr val="8A2E15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201168" y="91440"/>
            <a:ext cx="2194560" cy="384048"/>
          </a:xfrm>
          <a:prstGeom prst="roundRect">
            <a:avLst/>
          </a:prstGeom>
          <a:solidFill>
            <a:srgbClr val="F39A2D"/>
          </a:solidFill>
          <a:ln w="12700">
            <a:solidFill>
              <a:srgbClr val="F39A2D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411480" y="164592"/>
            <a:ext cx="804672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施策ポートフォリオ（優先順）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11109960" y="164592"/>
            <a:ext cx="68580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7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731520" y="868680"/>
            <a:ext cx="1042416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8A2E1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施策ポートフォリオ（優先順）</a:t>
            </a:r>
            <a:endParaRPr lang="en-US" sz="2400" dirty="0"/>
          </a:p>
        </p:txBody>
      </p:sp>
      <p:sp>
        <p:nvSpPr>
          <p:cNvPr id="8" name="Shape 6"/>
          <p:cNvSpPr/>
          <p:nvPr/>
        </p:nvSpPr>
        <p:spPr>
          <a:xfrm>
            <a:off x="731520" y="1691640"/>
            <a:ext cx="2468880" cy="566928"/>
          </a:xfrm>
          <a:prstGeom prst="rect">
            <a:avLst/>
          </a:prstGeom>
          <a:solidFill>
            <a:srgbClr val="8A2E15"/>
          </a:solidFill>
          <a:ln w="12700">
            <a:solidFill>
              <a:srgbClr val="8A2E15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822960" y="1874520"/>
            <a:ext cx="22860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施策</a:t>
            </a:r>
            <a:endParaRPr lang="en-US" sz="1200" dirty="0"/>
          </a:p>
        </p:txBody>
      </p:sp>
      <p:sp>
        <p:nvSpPr>
          <p:cNvPr id="10" name="Shape 8"/>
          <p:cNvSpPr/>
          <p:nvPr/>
        </p:nvSpPr>
        <p:spPr>
          <a:xfrm>
            <a:off x="3200400" y="1691640"/>
            <a:ext cx="2194560" cy="566928"/>
          </a:xfrm>
          <a:prstGeom prst="rect">
            <a:avLst/>
          </a:prstGeom>
          <a:solidFill>
            <a:srgbClr val="8A2E15"/>
          </a:solidFill>
          <a:ln w="12700">
            <a:solidFill>
              <a:srgbClr val="8A2E15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3291840" y="1874520"/>
            <a:ext cx="201168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目的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5394960" y="1691640"/>
            <a:ext cx="2011680" cy="566928"/>
          </a:xfrm>
          <a:prstGeom prst="rect">
            <a:avLst/>
          </a:prstGeom>
          <a:solidFill>
            <a:srgbClr val="8A2E15"/>
          </a:solidFill>
          <a:ln w="12700">
            <a:solidFill>
              <a:srgbClr val="8A2E15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5486400" y="1874520"/>
            <a:ext cx="18288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成果指標</a:t>
            </a:r>
            <a:endParaRPr lang="en-US" sz="1200" dirty="0"/>
          </a:p>
        </p:txBody>
      </p:sp>
      <p:sp>
        <p:nvSpPr>
          <p:cNvPr id="14" name="Shape 12"/>
          <p:cNvSpPr/>
          <p:nvPr/>
        </p:nvSpPr>
        <p:spPr>
          <a:xfrm>
            <a:off x="7406640" y="1691640"/>
            <a:ext cx="3931920" cy="566928"/>
          </a:xfrm>
          <a:prstGeom prst="rect">
            <a:avLst/>
          </a:prstGeom>
          <a:solidFill>
            <a:srgbClr val="8A2E15"/>
          </a:solidFill>
          <a:ln w="12700">
            <a:solidFill>
              <a:srgbClr val="8A2E15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7498080" y="1874520"/>
            <a:ext cx="374904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着手条件</a:t>
            </a:r>
            <a:endParaRPr lang="en-US" sz="1200" dirty="0"/>
          </a:p>
        </p:txBody>
      </p:sp>
      <p:sp>
        <p:nvSpPr>
          <p:cNvPr id="16" name="Shape 14"/>
          <p:cNvSpPr/>
          <p:nvPr/>
        </p:nvSpPr>
        <p:spPr>
          <a:xfrm>
            <a:off x="731520" y="2258568"/>
            <a:ext cx="2468880" cy="694944"/>
          </a:xfrm>
          <a:prstGeom prst="rect">
            <a:avLst/>
          </a:prstGeom>
          <a:solidFill>
            <a:srgbClr val="FFFFFF"/>
          </a:solidFill>
          <a:ln w="12700">
            <a:solidFill>
              <a:srgbClr val="FDE4CF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822960" y="2395728"/>
            <a:ext cx="228600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5A2A1C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申請承認フロー再設計</a:t>
            </a:r>
            <a:endParaRPr lang="en-US" sz="1100" dirty="0"/>
          </a:p>
        </p:txBody>
      </p:sp>
      <p:sp>
        <p:nvSpPr>
          <p:cNvPr id="18" name="Shape 16"/>
          <p:cNvSpPr/>
          <p:nvPr/>
        </p:nvSpPr>
        <p:spPr>
          <a:xfrm>
            <a:off x="3200400" y="2258568"/>
            <a:ext cx="2194560" cy="694944"/>
          </a:xfrm>
          <a:prstGeom prst="rect">
            <a:avLst/>
          </a:prstGeom>
          <a:solidFill>
            <a:srgbClr val="FFFFFF"/>
          </a:solidFill>
          <a:ln w="12700">
            <a:solidFill>
              <a:srgbClr val="FDE4CF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3291840" y="2395728"/>
            <a:ext cx="201168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5A2A1C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処理時間短縮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5394960" y="2258568"/>
            <a:ext cx="2011680" cy="694944"/>
          </a:xfrm>
          <a:prstGeom prst="rect">
            <a:avLst/>
          </a:prstGeom>
          <a:solidFill>
            <a:srgbClr val="FFFFFF"/>
          </a:solidFill>
          <a:ln w="12700">
            <a:solidFill>
              <a:srgbClr val="FDE4CF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5486400" y="2395728"/>
            <a:ext cx="182880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5A2A1C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承認リードタイム</a:t>
            </a:r>
            <a:endParaRPr lang="en-US" sz="1100" dirty="0"/>
          </a:p>
        </p:txBody>
      </p:sp>
      <p:sp>
        <p:nvSpPr>
          <p:cNvPr id="22" name="Shape 20"/>
          <p:cNvSpPr/>
          <p:nvPr/>
        </p:nvSpPr>
        <p:spPr>
          <a:xfrm>
            <a:off x="7406640" y="2258568"/>
            <a:ext cx="3931920" cy="694944"/>
          </a:xfrm>
          <a:prstGeom prst="rect">
            <a:avLst/>
          </a:prstGeom>
          <a:solidFill>
            <a:srgbClr val="FFFFFF"/>
          </a:solidFill>
          <a:ln w="12700">
            <a:solidFill>
              <a:srgbClr val="FDE4CF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7498080" y="2395728"/>
            <a:ext cx="374904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5A2A1C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責任者アサイン</a:t>
            </a:r>
            <a:endParaRPr lang="en-US" sz="1100" dirty="0"/>
          </a:p>
        </p:txBody>
      </p:sp>
      <p:sp>
        <p:nvSpPr>
          <p:cNvPr id="24" name="Shape 22"/>
          <p:cNvSpPr/>
          <p:nvPr/>
        </p:nvSpPr>
        <p:spPr>
          <a:xfrm>
            <a:off x="731520" y="2953512"/>
            <a:ext cx="2468880" cy="694944"/>
          </a:xfrm>
          <a:prstGeom prst="rect">
            <a:avLst/>
          </a:prstGeom>
          <a:solidFill>
            <a:srgbClr val="FDE4CF"/>
          </a:solidFill>
          <a:ln w="12700">
            <a:solidFill>
              <a:srgbClr val="FDE4CF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822960" y="3090672"/>
            <a:ext cx="228600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5A2A1C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統合ダッシュボード</a:t>
            </a:r>
            <a:endParaRPr lang="en-US" sz="1100" dirty="0"/>
          </a:p>
        </p:txBody>
      </p:sp>
      <p:sp>
        <p:nvSpPr>
          <p:cNvPr id="26" name="Shape 24"/>
          <p:cNvSpPr/>
          <p:nvPr/>
        </p:nvSpPr>
        <p:spPr>
          <a:xfrm>
            <a:off x="3200400" y="2953512"/>
            <a:ext cx="2194560" cy="694944"/>
          </a:xfrm>
          <a:prstGeom prst="rect">
            <a:avLst/>
          </a:prstGeom>
          <a:solidFill>
            <a:srgbClr val="FDE4CF"/>
          </a:solidFill>
          <a:ln w="12700">
            <a:solidFill>
              <a:srgbClr val="FDE4CF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3291840" y="3090672"/>
            <a:ext cx="201168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5A2A1C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意思決定高速化</a:t>
            </a:r>
            <a:endParaRPr lang="en-US" sz="1100" dirty="0"/>
          </a:p>
        </p:txBody>
      </p:sp>
      <p:sp>
        <p:nvSpPr>
          <p:cNvPr id="28" name="Shape 26"/>
          <p:cNvSpPr/>
          <p:nvPr/>
        </p:nvSpPr>
        <p:spPr>
          <a:xfrm>
            <a:off x="5394960" y="2953512"/>
            <a:ext cx="2011680" cy="694944"/>
          </a:xfrm>
          <a:prstGeom prst="rect">
            <a:avLst/>
          </a:prstGeom>
          <a:solidFill>
            <a:srgbClr val="FDE4CF"/>
          </a:solidFill>
          <a:ln w="12700">
            <a:solidFill>
              <a:srgbClr val="FDE4CF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5486400" y="3090672"/>
            <a:ext cx="182880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5A2A1C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報告作成工数</a:t>
            </a:r>
            <a:endParaRPr lang="en-US" sz="1100" dirty="0"/>
          </a:p>
        </p:txBody>
      </p:sp>
      <p:sp>
        <p:nvSpPr>
          <p:cNvPr id="30" name="Shape 28"/>
          <p:cNvSpPr/>
          <p:nvPr/>
        </p:nvSpPr>
        <p:spPr>
          <a:xfrm>
            <a:off x="7406640" y="2953512"/>
            <a:ext cx="3931920" cy="694944"/>
          </a:xfrm>
          <a:prstGeom prst="rect">
            <a:avLst/>
          </a:prstGeom>
          <a:solidFill>
            <a:srgbClr val="FDE4CF"/>
          </a:solidFill>
          <a:ln w="12700">
            <a:solidFill>
              <a:srgbClr val="FDE4CF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7498080" y="3090672"/>
            <a:ext cx="374904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5A2A1C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データ連携権限</a:t>
            </a:r>
            <a:endParaRPr lang="en-US" sz="1100" dirty="0"/>
          </a:p>
        </p:txBody>
      </p:sp>
      <p:sp>
        <p:nvSpPr>
          <p:cNvPr id="32" name="Shape 30"/>
          <p:cNvSpPr/>
          <p:nvPr/>
        </p:nvSpPr>
        <p:spPr>
          <a:xfrm>
            <a:off x="731520" y="3648456"/>
            <a:ext cx="2468880" cy="694944"/>
          </a:xfrm>
          <a:prstGeom prst="rect">
            <a:avLst/>
          </a:prstGeom>
          <a:solidFill>
            <a:srgbClr val="FFFFFF"/>
          </a:solidFill>
          <a:ln w="12700">
            <a:solidFill>
              <a:srgbClr val="FDE4CF"/>
            </a:solidFill>
            <a:prstDash val="solid"/>
          </a:ln>
        </p:spPr>
      </p:sp>
      <p:sp>
        <p:nvSpPr>
          <p:cNvPr id="33" name="Text 31"/>
          <p:cNvSpPr/>
          <p:nvPr/>
        </p:nvSpPr>
        <p:spPr>
          <a:xfrm>
            <a:off x="822960" y="3785616"/>
            <a:ext cx="228600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5A2A1C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自動通知・監視</a:t>
            </a:r>
            <a:endParaRPr lang="en-US" sz="1100" dirty="0"/>
          </a:p>
        </p:txBody>
      </p:sp>
      <p:sp>
        <p:nvSpPr>
          <p:cNvPr id="34" name="Shape 32"/>
          <p:cNvSpPr/>
          <p:nvPr/>
        </p:nvSpPr>
        <p:spPr>
          <a:xfrm>
            <a:off x="3200400" y="3648456"/>
            <a:ext cx="2194560" cy="694944"/>
          </a:xfrm>
          <a:prstGeom prst="rect">
            <a:avLst/>
          </a:prstGeom>
          <a:solidFill>
            <a:srgbClr val="FFFFFF"/>
          </a:solidFill>
          <a:ln w="12700">
            <a:solidFill>
              <a:srgbClr val="FDE4CF"/>
            </a:solidFill>
            <a:prstDash val="solid"/>
          </a:ln>
        </p:spPr>
      </p:sp>
      <p:sp>
        <p:nvSpPr>
          <p:cNvPr id="35" name="Text 33"/>
          <p:cNvSpPr/>
          <p:nvPr/>
        </p:nvSpPr>
        <p:spPr>
          <a:xfrm>
            <a:off x="3291840" y="3785616"/>
            <a:ext cx="201168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5A2A1C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遅延防止</a:t>
            </a:r>
            <a:endParaRPr lang="en-US" sz="1100" dirty="0"/>
          </a:p>
        </p:txBody>
      </p:sp>
      <p:sp>
        <p:nvSpPr>
          <p:cNvPr id="36" name="Shape 34"/>
          <p:cNvSpPr/>
          <p:nvPr/>
        </p:nvSpPr>
        <p:spPr>
          <a:xfrm>
            <a:off x="5394960" y="3648456"/>
            <a:ext cx="2011680" cy="694944"/>
          </a:xfrm>
          <a:prstGeom prst="rect">
            <a:avLst/>
          </a:prstGeom>
          <a:solidFill>
            <a:srgbClr val="FFFFFF"/>
          </a:solidFill>
          <a:ln w="12700">
            <a:solidFill>
              <a:srgbClr val="FDE4CF"/>
            </a:solidFill>
            <a:prstDash val="solid"/>
          </a:ln>
        </p:spPr>
      </p:sp>
      <p:sp>
        <p:nvSpPr>
          <p:cNvPr id="37" name="Text 35"/>
          <p:cNvSpPr/>
          <p:nvPr/>
        </p:nvSpPr>
        <p:spPr>
          <a:xfrm>
            <a:off x="5486400" y="3785616"/>
            <a:ext cx="182880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5A2A1C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期限遅延率</a:t>
            </a:r>
            <a:endParaRPr lang="en-US" sz="1100" dirty="0"/>
          </a:p>
        </p:txBody>
      </p:sp>
      <p:sp>
        <p:nvSpPr>
          <p:cNvPr id="38" name="Shape 36"/>
          <p:cNvSpPr/>
          <p:nvPr/>
        </p:nvSpPr>
        <p:spPr>
          <a:xfrm>
            <a:off x="7406640" y="3648456"/>
            <a:ext cx="3931920" cy="694944"/>
          </a:xfrm>
          <a:prstGeom prst="rect">
            <a:avLst/>
          </a:prstGeom>
          <a:solidFill>
            <a:srgbClr val="FFFFFF"/>
          </a:solidFill>
          <a:ln w="12700">
            <a:solidFill>
              <a:srgbClr val="FDE4CF"/>
            </a:solidFill>
            <a:prstDash val="solid"/>
          </a:ln>
        </p:spPr>
      </p:sp>
      <p:sp>
        <p:nvSpPr>
          <p:cNvPr id="39" name="Text 37"/>
          <p:cNvSpPr/>
          <p:nvPr/>
        </p:nvSpPr>
        <p:spPr>
          <a:xfrm>
            <a:off x="7498080" y="3785616"/>
            <a:ext cx="374904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5A2A1C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イベント定義統一</a:t>
            </a:r>
            <a:endParaRPr lang="en-US" sz="1100" dirty="0"/>
          </a:p>
        </p:txBody>
      </p:sp>
      <p:sp>
        <p:nvSpPr>
          <p:cNvPr id="40" name="Shape 38"/>
          <p:cNvSpPr/>
          <p:nvPr/>
        </p:nvSpPr>
        <p:spPr>
          <a:xfrm>
            <a:off x="731520" y="4343400"/>
            <a:ext cx="2468880" cy="694944"/>
          </a:xfrm>
          <a:prstGeom prst="rect">
            <a:avLst/>
          </a:prstGeom>
          <a:solidFill>
            <a:srgbClr val="FDE4CF"/>
          </a:solidFill>
          <a:ln w="12700">
            <a:solidFill>
              <a:srgbClr val="FDE4CF"/>
            </a:solidFill>
            <a:prstDash val="solid"/>
          </a:ln>
        </p:spPr>
      </p:sp>
      <p:sp>
        <p:nvSpPr>
          <p:cNvPr id="41" name="Text 39"/>
          <p:cNvSpPr/>
          <p:nvPr/>
        </p:nvSpPr>
        <p:spPr>
          <a:xfrm>
            <a:off x="822960" y="4480560"/>
            <a:ext cx="228600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5A2A1C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デジタル変革人材育成</a:t>
            </a:r>
            <a:endParaRPr lang="en-US" sz="1100" dirty="0"/>
          </a:p>
        </p:txBody>
      </p:sp>
      <p:sp>
        <p:nvSpPr>
          <p:cNvPr id="42" name="Shape 40"/>
          <p:cNvSpPr/>
          <p:nvPr/>
        </p:nvSpPr>
        <p:spPr>
          <a:xfrm>
            <a:off x="3200400" y="4343400"/>
            <a:ext cx="2194560" cy="694944"/>
          </a:xfrm>
          <a:prstGeom prst="rect">
            <a:avLst/>
          </a:prstGeom>
          <a:solidFill>
            <a:srgbClr val="FDE4CF"/>
          </a:solidFill>
          <a:ln w="12700">
            <a:solidFill>
              <a:srgbClr val="FDE4CF"/>
            </a:solidFill>
            <a:prstDash val="solid"/>
          </a:ln>
        </p:spPr>
      </p:sp>
      <p:sp>
        <p:nvSpPr>
          <p:cNvPr id="43" name="Text 41"/>
          <p:cNvSpPr/>
          <p:nvPr/>
        </p:nvSpPr>
        <p:spPr>
          <a:xfrm>
            <a:off x="3291840" y="4480560"/>
            <a:ext cx="201168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5A2A1C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運用自走化</a:t>
            </a:r>
            <a:endParaRPr lang="en-US" sz="1100" dirty="0"/>
          </a:p>
        </p:txBody>
      </p:sp>
      <p:sp>
        <p:nvSpPr>
          <p:cNvPr id="44" name="Shape 42"/>
          <p:cNvSpPr/>
          <p:nvPr/>
        </p:nvSpPr>
        <p:spPr>
          <a:xfrm>
            <a:off x="5394960" y="4343400"/>
            <a:ext cx="2011680" cy="694944"/>
          </a:xfrm>
          <a:prstGeom prst="rect">
            <a:avLst/>
          </a:prstGeom>
          <a:solidFill>
            <a:srgbClr val="FDE4CF"/>
          </a:solidFill>
          <a:ln w="12700">
            <a:solidFill>
              <a:srgbClr val="FDE4CF"/>
            </a:solidFill>
            <a:prstDash val="solid"/>
          </a:ln>
        </p:spPr>
      </p:sp>
      <p:sp>
        <p:nvSpPr>
          <p:cNvPr id="45" name="Text 43"/>
          <p:cNvSpPr/>
          <p:nvPr/>
        </p:nvSpPr>
        <p:spPr>
          <a:xfrm>
            <a:off x="5486400" y="4480560"/>
            <a:ext cx="182880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5A2A1C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改善提案数</a:t>
            </a:r>
            <a:endParaRPr lang="en-US" sz="1100" dirty="0"/>
          </a:p>
        </p:txBody>
      </p:sp>
      <p:sp>
        <p:nvSpPr>
          <p:cNvPr id="46" name="Shape 44"/>
          <p:cNvSpPr/>
          <p:nvPr/>
        </p:nvSpPr>
        <p:spPr>
          <a:xfrm>
            <a:off x="7406640" y="4343400"/>
            <a:ext cx="3931920" cy="694944"/>
          </a:xfrm>
          <a:prstGeom prst="rect">
            <a:avLst/>
          </a:prstGeom>
          <a:solidFill>
            <a:srgbClr val="FDE4CF"/>
          </a:solidFill>
          <a:ln w="12700">
            <a:solidFill>
              <a:srgbClr val="FDE4CF"/>
            </a:solidFill>
            <a:prstDash val="solid"/>
          </a:ln>
        </p:spPr>
      </p:sp>
      <p:sp>
        <p:nvSpPr>
          <p:cNvPr id="47" name="Text 45"/>
          <p:cNvSpPr/>
          <p:nvPr/>
        </p:nvSpPr>
        <p:spPr>
          <a:xfrm>
            <a:off x="7498080" y="4480560"/>
            <a:ext cx="374904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5A2A1C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評価制度連動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9509760" y="4480560"/>
            <a:ext cx="2743200" cy="1920240"/>
          </a:xfrm>
          <a:prstGeom prst="chevron">
            <a:avLst/>
          </a:prstGeom>
          <a:solidFill>
            <a:srgbClr val="FDE4CF">
              <a:alpha val="80000"/>
            </a:srgbClr>
          </a:solidFill>
          <a:ln w="12700">
            <a:solidFill>
              <a:srgbClr val="FDE4CF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91695" cy="566928"/>
          </a:xfrm>
          <a:prstGeom prst="rect">
            <a:avLst/>
          </a:prstGeom>
          <a:solidFill>
            <a:srgbClr val="8A2E15"/>
          </a:solidFill>
          <a:ln w="12700">
            <a:solidFill>
              <a:srgbClr val="8A2E15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201168" y="91440"/>
            <a:ext cx="2194560" cy="384048"/>
          </a:xfrm>
          <a:prstGeom prst="roundRect">
            <a:avLst/>
          </a:prstGeom>
          <a:solidFill>
            <a:srgbClr val="F39A2D"/>
          </a:solidFill>
          <a:ln w="12700">
            <a:solidFill>
              <a:srgbClr val="F39A2D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411480" y="164592"/>
            <a:ext cx="804672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期待効果（現状 / 12か月目標）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11109960" y="164592"/>
            <a:ext cx="68580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8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731520" y="868680"/>
            <a:ext cx="1042416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8A2E1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期待効果（現状 / 12か月目標）</a:t>
            </a:r>
            <a:endParaRPr lang="en-US" sz="2400" dirty="0"/>
          </a:p>
        </p:txBody>
      </p:sp>
      <p:graphicFrame>
        <p:nvGraphicFramePr>
          <p:cNvPr id="8" name="Chart 0" descr=""/>
          <p:cNvGraphicFramePr/>
          <p:nvPr/>
        </p:nvGraphicFramePr>
        <p:xfrm>
          <a:off x="731520" y="1645920"/>
          <a:ext cx="7680960" cy="452628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  <p:sp>
        <p:nvSpPr>
          <p:cNvPr id="9" name="Shape 6"/>
          <p:cNvSpPr/>
          <p:nvPr/>
        </p:nvSpPr>
        <p:spPr>
          <a:xfrm>
            <a:off x="8641080" y="1645920"/>
            <a:ext cx="2926080" cy="4526280"/>
          </a:xfrm>
          <a:prstGeom prst="roundRect">
            <a:avLst/>
          </a:prstGeom>
          <a:solidFill>
            <a:srgbClr val="FFF5ED"/>
          </a:solidFill>
          <a:ln w="12700">
            <a:solidFill>
              <a:srgbClr val="FDE4CF"/>
            </a:solidFill>
            <a:prstDash val="solid"/>
          </a:ln>
        </p:spPr>
      </p:sp>
      <p:sp>
        <p:nvSpPr>
          <p:cNvPr id="10" name="Text 7"/>
          <p:cNvSpPr/>
          <p:nvPr/>
        </p:nvSpPr>
        <p:spPr>
          <a:xfrm>
            <a:off x="8897112" y="1847088"/>
            <a:ext cx="237744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8A2E15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記入ガイド</a:t>
            </a:r>
            <a:endParaRPr lang="en-US" sz="1400" dirty="0"/>
          </a:p>
        </p:txBody>
      </p:sp>
      <p:sp>
        <p:nvSpPr>
          <p:cNvPr id="11" name="Text 8"/>
          <p:cNvSpPr/>
          <p:nvPr/>
        </p:nvSpPr>
        <p:spPr>
          <a:xfrm>
            <a:off x="8897112" y="2240280"/>
            <a:ext cx="2377440" cy="2651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5A2A1C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・基準月を固定して追跡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5A2A1C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・業務別に改善幅を分解して評価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5A2A1C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・成果未達時の再配分ルールを先に定義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9509760" y="4480560"/>
            <a:ext cx="2743200" cy="1920240"/>
          </a:xfrm>
          <a:prstGeom prst="chevron">
            <a:avLst/>
          </a:prstGeom>
          <a:solidFill>
            <a:srgbClr val="FDE4CF">
              <a:alpha val="80000"/>
            </a:srgbClr>
          </a:solidFill>
          <a:ln w="12700">
            <a:solidFill>
              <a:srgbClr val="FDE4CF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91695" cy="566928"/>
          </a:xfrm>
          <a:prstGeom prst="rect">
            <a:avLst/>
          </a:prstGeom>
          <a:solidFill>
            <a:srgbClr val="8A2E15"/>
          </a:solidFill>
          <a:ln w="12700">
            <a:solidFill>
              <a:srgbClr val="8A2E15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201168" y="91440"/>
            <a:ext cx="2194560" cy="384048"/>
          </a:xfrm>
          <a:prstGeom prst="roundRect">
            <a:avLst/>
          </a:prstGeom>
          <a:solidFill>
            <a:srgbClr val="F39A2D"/>
          </a:solidFill>
          <a:ln w="12700">
            <a:solidFill>
              <a:srgbClr val="F39A2D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411480" y="164592"/>
            <a:ext cx="804672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フェーズ別ロードマップ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11109960" y="164592"/>
            <a:ext cx="68580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9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731520" y="868680"/>
            <a:ext cx="1042416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8A2E1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フェーズ別ロードマップ</a:t>
            </a:r>
            <a:endParaRPr lang="en-US" sz="2400" dirty="0"/>
          </a:p>
        </p:txBody>
      </p:sp>
      <p:sp>
        <p:nvSpPr>
          <p:cNvPr id="8" name="Shape 6"/>
          <p:cNvSpPr/>
          <p:nvPr/>
        </p:nvSpPr>
        <p:spPr>
          <a:xfrm>
            <a:off x="1234440" y="2880360"/>
            <a:ext cx="9692640" cy="0"/>
          </a:xfrm>
          <a:prstGeom prst="line">
            <a:avLst/>
          </a:prstGeom>
          <a:noFill/>
          <a:ln w="12700">
            <a:solidFill>
              <a:srgbClr val="C4571C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1051560" y="2633472"/>
            <a:ext cx="512064" cy="512064"/>
          </a:xfrm>
          <a:prstGeom prst="ellipse">
            <a:avLst/>
          </a:prstGeom>
          <a:solidFill>
            <a:srgbClr val="C4571C"/>
          </a:solidFill>
          <a:ln w="12700">
            <a:solidFill>
              <a:srgbClr val="C4571C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960120" y="2157984"/>
            <a:ext cx="82296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C4571C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第1段階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429768" y="3273552"/>
            <a:ext cx="1828800" cy="2148840"/>
          </a:xfrm>
          <a:prstGeom prst="roundRect">
            <a:avLst/>
          </a:prstGeom>
          <a:solidFill>
            <a:srgbClr val="FFF5ED"/>
          </a:solidFill>
          <a:ln w="12700">
            <a:solidFill>
              <a:srgbClr val="FDE4CF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640080" y="3520440"/>
            <a:ext cx="14173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C4571C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0-90日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557784" y="3822192"/>
            <a:ext cx="1572768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5A2A1C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基盤施策の先行導入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3703320" y="2633472"/>
            <a:ext cx="512064" cy="512064"/>
          </a:xfrm>
          <a:prstGeom prst="ellipse">
            <a:avLst/>
          </a:prstGeom>
          <a:solidFill>
            <a:srgbClr val="C4571C"/>
          </a:solidFill>
          <a:ln w="12700">
            <a:solidFill>
              <a:srgbClr val="C4571C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3611880" y="2157984"/>
            <a:ext cx="82296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C4571C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第2段階</a:t>
            </a: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3081528" y="3273552"/>
            <a:ext cx="1828800" cy="2148840"/>
          </a:xfrm>
          <a:prstGeom prst="roundRect">
            <a:avLst/>
          </a:prstGeom>
          <a:solidFill>
            <a:srgbClr val="FDE4CF"/>
          </a:solidFill>
          <a:ln w="12700">
            <a:solidFill>
              <a:srgbClr val="FDE4CF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3291840" y="3520440"/>
            <a:ext cx="14173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C4571C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91-180日</a:t>
            </a:r>
            <a:endParaRPr lang="en-US" sz="1100" dirty="0"/>
          </a:p>
        </p:txBody>
      </p:sp>
      <p:sp>
        <p:nvSpPr>
          <p:cNvPr id="18" name="Text 16"/>
          <p:cNvSpPr/>
          <p:nvPr/>
        </p:nvSpPr>
        <p:spPr>
          <a:xfrm>
            <a:off x="3209544" y="3822192"/>
            <a:ext cx="1572768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5A2A1C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重点業務へ横展開</a:t>
            </a:r>
            <a:endParaRPr lang="en-US" sz="1100" dirty="0"/>
          </a:p>
        </p:txBody>
      </p:sp>
      <p:sp>
        <p:nvSpPr>
          <p:cNvPr id="19" name="Shape 17"/>
          <p:cNvSpPr/>
          <p:nvPr/>
        </p:nvSpPr>
        <p:spPr>
          <a:xfrm>
            <a:off x="6355080" y="2633472"/>
            <a:ext cx="512064" cy="512064"/>
          </a:xfrm>
          <a:prstGeom prst="ellipse">
            <a:avLst/>
          </a:prstGeom>
          <a:solidFill>
            <a:srgbClr val="C4571C"/>
          </a:solidFill>
          <a:ln w="12700">
            <a:solidFill>
              <a:srgbClr val="C4571C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6263640" y="2157984"/>
            <a:ext cx="82296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C4571C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第3段階</a:t>
            </a:r>
            <a:endParaRPr lang="en-US" sz="1100" dirty="0"/>
          </a:p>
        </p:txBody>
      </p:sp>
      <p:sp>
        <p:nvSpPr>
          <p:cNvPr id="21" name="Shape 19"/>
          <p:cNvSpPr/>
          <p:nvPr/>
        </p:nvSpPr>
        <p:spPr>
          <a:xfrm>
            <a:off x="5733288" y="3273552"/>
            <a:ext cx="1828800" cy="2148840"/>
          </a:xfrm>
          <a:prstGeom prst="roundRect">
            <a:avLst/>
          </a:prstGeom>
          <a:solidFill>
            <a:srgbClr val="FFF5ED"/>
          </a:solidFill>
          <a:ln w="12700">
            <a:solidFill>
              <a:srgbClr val="FDE4CF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5943600" y="3520440"/>
            <a:ext cx="14173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C4571C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181-270日</a:t>
            </a:r>
            <a:endParaRPr lang="en-US" sz="1100" dirty="0"/>
          </a:p>
        </p:txBody>
      </p:sp>
      <p:sp>
        <p:nvSpPr>
          <p:cNvPr id="23" name="Text 21"/>
          <p:cNvSpPr/>
          <p:nvPr/>
        </p:nvSpPr>
        <p:spPr>
          <a:xfrm>
            <a:off x="5861304" y="3822192"/>
            <a:ext cx="1572768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5A2A1C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指標改善の安定化</a:t>
            </a:r>
            <a:endParaRPr lang="en-US" sz="1100" dirty="0"/>
          </a:p>
        </p:txBody>
      </p:sp>
      <p:sp>
        <p:nvSpPr>
          <p:cNvPr id="24" name="Shape 22"/>
          <p:cNvSpPr/>
          <p:nvPr/>
        </p:nvSpPr>
        <p:spPr>
          <a:xfrm>
            <a:off x="9006840" y="2633472"/>
            <a:ext cx="512064" cy="512064"/>
          </a:xfrm>
          <a:prstGeom prst="ellipse">
            <a:avLst/>
          </a:prstGeom>
          <a:solidFill>
            <a:srgbClr val="C4571C"/>
          </a:solidFill>
          <a:ln w="12700">
            <a:solidFill>
              <a:srgbClr val="C4571C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8915400" y="2157984"/>
            <a:ext cx="82296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C4571C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第4段階</a:t>
            </a:r>
            <a:endParaRPr lang="en-US" sz="1100" dirty="0"/>
          </a:p>
        </p:txBody>
      </p:sp>
      <p:sp>
        <p:nvSpPr>
          <p:cNvPr id="26" name="Shape 24"/>
          <p:cNvSpPr/>
          <p:nvPr/>
        </p:nvSpPr>
        <p:spPr>
          <a:xfrm>
            <a:off x="8385048" y="3273552"/>
            <a:ext cx="1828800" cy="2148840"/>
          </a:xfrm>
          <a:prstGeom prst="roundRect">
            <a:avLst/>
          </a:prstGeom>
          <a:solidFill>
            <a:srgbClr val="FDE4CF"/>
          </a:solidFill>
          <a:ln w="12700">
            <a:solidFill>
              <a:srgbClr val="FDE4CF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8595360" y="3520440"/>
            <a:ext cx="14173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C4571C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271-360日</a:t>
            </a:r>
            <a:endParaRPr lang="en-US" sz="1100" dirty="0"/>
          </a:p>
        </p:txBody>
      </p:sp>
      <p:sp>
        <p:nvSpPr>
          <p:cNvPr id="28" name="Text 26"/>
          <p:cNvSpPr/>
          <p:nvPr/>
        </p:nvSpPr>
        <p:spPr>
          <a:xfrm>
            <a:off x="8513064" y="3822192"/>
            <a:ext cx="1572768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5A2A1C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全社運用へ定着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14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7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</vt:vector>
  </TitlesOfParts>
  <Company>Stria Deck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デジタル変革提案書 変革シナリオ</dc:title>
  <dc:subject>日本企業向け商用プレゼンテーションテンプレート</dc:subject>
  <dc:creator>Stria Deck</dc:creator>
  <cp:lastModifiedBy>Stria Deck</cp:lastModifiedBy>
  <cp:revision>1</cp:revision>
  <dcterms:created xsi:type="dcterms:W3CDTF">2026-02-15T16:08:29Z</dcterms:created>
  <dcterms:modified xsi:type="dcterms:W3CDTF">2026-02-15T16:08:29Z</dcterms:modified>
</cp:coreProperties>
</file>