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5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FDE4C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処理時間</c:v>
                  </c:pt>
                  <c:pt idx="1">
                    <c:v>承認速度</c:v>
                  </c:pt>
                  <c:pt idx="2">
                    <c:v>入力ミス率</c:v>
                  </c:pt>
                  <c:pt idx="3">
                    <c:v>会議意思決定率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28</c:v>
                </c:pt>
                <c:pt idx="3">
                  <c:v>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C4571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処理時間</c:v>
                  </c:pt>
                  <c:pt idx="1">
                    <c:v>承認速度</c:v>
                  </c:pt>
                  <c:pt idx="2">
                    <c:v>入力ミス率</c:v>
                  </c:pt>
                  <c:pt idx="3">
                    <c:v>会議意思決定率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62</c:v>
                </c:pt>
                <c:pt idx="1">
                  <c:v>59</c:v>
                </c:pt>
                <c:pt idx="2">
                  <c:v>11</c:v>
                </c:pt>
                <c:pt idx="3">
                  <c:v>78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A2E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5669280" cy="7132320"/>
          </a:xfrm>
          <a:prstGeom prst="chevron">
            <a:avLst/>
          </a:prstGeom>
          <a:solidFill>
            <a:srgbClr val="C4571C">
              <a:alpha val="72000"/>
            </a:srgbClr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686800" y="-731520"/>
            <a:ext cx="4572000" cy="7132320"/>
          </a:xfrm>
          <a:prstGeom prst="chevron">
            <a:avLst/>
          </a:prstGeom>
          <a:solidFill>
            <a:srgbClr val="F39A2D">
              <a:alpha val="60000"/>
            </a:srgbClr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デジタル変革提案書 変革シナリオ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戦略・技術・人材を分離せず、段階導入で成果を積み上げるデジタル変革実行構成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変革計画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デジタル変革ガバナンス体制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デジタル変革ガバナンス体制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デジタル変革統括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優先順位と投資配分の決定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業務責任者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業務要件と定着推進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情報システム責任者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技術実装と品質保証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推進管理室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進捗管理・課題解消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変革時の主要リスク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変革時の主要リスク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現場の抵抗感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利用率が上がらない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段階導入 + 利用支援を実施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技術負債の顕在化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開発遅延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先行調査で依存関係を明確化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人材不足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改善活動が停止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育成計画と外部支援を併用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経営層からの想定質問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経営層からの想定質問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最初に成果が出る領域は？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承認フロー短縮と報告工数削減の2領域を先行します。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既存システムは活かせるか？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既存資産を前提に接続し、置換は段階判断にします。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失敗時の撤退基準は？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フェーズごとに指標閾値を設け、未達時は投資を再配分します。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現場の負荷増をどう抑える？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初期は対象業務を絞り、定着後に拡張する方式です。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実行前チェックリスト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実行前チェックリスト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確認項目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926080" y="1691640"/>
            <a:ext cx="274320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1874520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状態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669280" y="1691640"/>
            <a:ext cx="566928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0" y="18745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未充足時の影響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部門責任者の任命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926080" y="2258568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17520" y="2395728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要確認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0" y="2258568"/>
            <a:ext cx="5669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60720" y="2395728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意思決定が滞る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連携データ権限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926080" y="2953512"/>
            <a:ext cx="274320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0" y="3090672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要確認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0" y="2953512"/>
            <a:ext cx="56692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60720" y="3090672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可視化効果が限定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変更管理ルール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926080" y="3648456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017520" y="3785616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要確認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669280" y="3648456"/>
            <a:ext cx="5669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60720" y="3785616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スコープ逸脱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教育・定着計画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926080" y="4343400"/>
            <a:ext cx="274320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017520" y="4480560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要確認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669280" y="4343400"/>
            <a:ext cx="56692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760720" y="4480560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利用率低下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本日の決定事項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本日の決定事項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先行導入する2業務を確定する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初期投資枠を承認する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デジタル変革委員会メンバーを任命する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90日レビューの評価基準を合意する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デジタル変革変革の議題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デジタル変革変革の議題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4A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北極星指標の確認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 / 目標像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能力ギャップ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優先施策ポートフォリオ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実行体制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投資判断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変革の到達目標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変革の到達目標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83080"/>
            <a:ext cx="3566160" cy="44348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783080"/>
            <a:ext cx="3566160" cy="530352"/>
          </a:xfrm>
          <a:prstGeom prst="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8755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意思決定時間を半減し、機会損失を最小化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0" y="1783080"/>
            <a:ext cx="3566160" cy="443484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1783080"/>
            <a:ext cx="3566160" cy="530352"/>
          </a:xfrm>
          <a:prstGeom prst="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技術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2803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データ連携を標準化し、可視化をリアルタイム化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412480" y="1783080"/>
            <a:ext cx="3566160" cy="44348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12480" y="1783080"/>
            <a:ext cx="3566160" cy="530352"/>
          </a:xfrm>
          <a:prstGeom prst="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6851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現場主導で改善を回せる運用能力を定着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現状から目標像への運営モデル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現状から目標像への運営モデル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目標像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・部門ごとのローカル最適で全体最適が見えない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・手作業連携が多く、意思決定が遅い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・改善活動が担当者依存で継続しない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・共通データ基盤で判断軸を統一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・業務フローを標準化し例外管理を明確化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・指標連動の改善サイクルを制度化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戦略・技術・人材の現状評価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戦略・技術・人材の現状評価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137160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領域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103120" y="1691640"/>
            <a:ext cx="283464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94560" y="187452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37760" y="1691640"/>
            <a:ext cx="283464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0" y="187452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772400" y="1691640"/>
            <a:ext cx="356616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63840" y="1874520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最初の打ち手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13716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188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103120" y="2258568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194560" y="2395728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部門別指標で分断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937760" y="2258568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0" y="2395728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全社指標で一体管理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772400" y="2258568"/>
            <a:ext cx="35661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0" y="2395728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経営レビュー指標の統一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137160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188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技術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103120" y="2953512"/>
            <a:ext cx="283464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94560" y="3090672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データ散在・再入力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937760" y="2953512"/>
            <a:ext cx="283464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0" y="3090672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統合可視化と自動連携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772400" y="2953512"/>
            <a:ext cx="35661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863840" y="309067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主要3システム連携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13716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188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103120" y="3648456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194560" y="3785616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デジタル変革推進役が不足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937760" y="3648456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0" y="3785616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現場主導で改善可能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772400" y="3648456"/>
            <a:ext cx="35661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863840" y="3785616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デジタル変革リード育成プログラム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137160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1188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103120" y="4343400"/>
            <a:ext cx="283464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194560" y="4480560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会議が報告中心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937760" y="4343400"/>
            <a:ext cx="283464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0" y="4480560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意思決定中心の運営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772400" y="4343400"/>
            <a:ext cx="35661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863840" y="4480560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会議体の再設計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能力ギャップ評価（5段階）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能力ギャップ評価（5段階）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4A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現状値から目標値までのギャップを可視化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1691640"/>
            <a:ext cx="10972800" cy="932688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1965960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業務標準化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22192" y="2002536"/>
            <a:ext cx="2834640" cy="274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22192" y="2002536"/>
            <a:ext cx="1133856" cy="274320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46597" y="1947672"/>
            <a:ext cx="0" cy="384048"/>
          </a:xfrm>
          <a:prstGeom prst="line">
            <a:avLst/>
          </a:prstGeom>
          <a:noFill/>
          <a:ln w="12700">
            <a:solidFill>
              <a:srgbClr val="F39A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1965960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 2.0 / 目標 4.1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070848" y="1874520"/>
            <a:ext cx="24323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例外処理ルールを共通化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2807208"/>
            <a:ext cx="10972800" cy="932688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3081528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データ統合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22192" y="3118104"/>
            <a:ext cx="2834640" cy="274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22192" y="3118104"/>
            <a:ext cx="963778" cy="274320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33211" y="3063240"/>
            <a:ext cx="0" cy="384048"/>
          </a:xfrm>
          <a:prstGeom prst="line">
            <a:avLst/>
          </a:prstGeom>
          <a:noFill/>
          <a:ln w="12700">
            <a:solidFill>
              <a:srgbClr val="F39A2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03720" y="308152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 1.7 / 目標 3.9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070848" y="2990088"/>
            <a:ext cx="24323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基幹データ接続を先行実装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31520" y="3922776"/>
            <a:ext cx="10972800" cy="932688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2688" y="419709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人材定着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822192" y="4233672"/>
            <a:ext cx="2834640" cy="274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822192" y="4233672"/>
            <a:ext cx="1303934" cy="274320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089904" y="4178808"/>
            <a:ext cx="0" cy="384048"/>
          </a:xfrm>
          <a:prstGeom prst="line">
            <a:avLst/>
          </a:prstGeom>
          <a:noFill/>
          <a:ln w="12700">
            <a:solidFill>
              <a:srgbClr val="F39A2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03720" y="4197096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 2.3 / 目標 4.0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070848" y="4105656"/>
            <a:ext cx="24323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現場デジタル変革リーダーを各部門に配置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31520" y="5038344"/>
            <a:ext cx="10972800" cy="932688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32688" y="5312664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改善運用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3822192" y="5349240"/>
            <a:ext cx="2834640" cy="274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822192" y="5349240"/>
            <a:ext cx="1190549" cy="274320"/>
          </a:xfrm>
          <a:prstGeom prst="roundRect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03290" y="5294376"/>
            <a:ext cx="0" cy="384048"/>
          </a:xfrm>
          <a:prstGeom prst="line">
            <a:avLst/>
          </a:prstGeom>
          <a:noFill/>
          <a:ln w="12700">
            <a:solidFill>
              <a:srgbClr val="F39A2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03720" y="5312664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 2.1 / 目標 4.2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9070848" y="5221224"/>
            <a:ext cx="24323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月次改善会議を制度化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施策ポートフォリオ（優先順）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施策ポートフォリオ（優先順）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46888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1691640"/>
            <a:ext cx="219456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目的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394960" y="1691640"/>
            <a:ext cx="201168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成果指標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406640" y="1691640"/>
            <a:ext cx="3931920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0" y="1874520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着手条件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24688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2286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申請承認フロー再設計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0040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9184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処理時間短縮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39496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承認リードタイム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406640" y="2258568"/>
            <a:ext cx="39319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98080" y="2395728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責任者アサイン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24688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2286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統合ダッシュボード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00400" y="2953512"/>
            <a:ext cx="21945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9184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意思決定高速化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394960" y="2953512"/>
            <a:ext cx="20116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報告作成工数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406640" y="2953512"/>
            <a:ext cx="393192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498080" y="3090672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データ連携権限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24688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2286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自動通知・監視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20040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29184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遅延防止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39496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期限遅延率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406640" y="3648456"/>
            <a:ext cx="39319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98080" y="3785616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イベント定義統一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24688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2286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デジタル変革人材育成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3200400" y="4343400"/>
            <a:ext cx="219456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9184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運用自走化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394960" y="4343400"/>
            <a:ext cx="201168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48640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改善提案数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406640" y="4343400"/>
            <a:ext cx="3931920" cy="694944"/>
          </a:xfrm>
          <a:prstGeom prst="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498080" y="448056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評価制度連動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期待効果（現状 / 12か月目標）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期待効果（現状 / 12か月目標）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A2E1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・基準月を固定して追跡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・業務別に改善幅を分解して評価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・成果未達時の再配分ルールを先に定義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480560"/>
            <a:ext cx="2743200" cy="1920240"/>
          </a:xfrm>
          <a:prstGeom prst="chevron">
            <a:avLst/>
          </a:prstGeom>
          <a:solidFill>
            <a:srgbClr val="FDE4CF">
              <a:alpha val="80000"/>
            </a:srgbClr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8A2E15"/>
          </a:solidFill>
          <a:ln w="12700">
            <a:solidFill>
              <a:srgbClr val="8A2E1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39A2D"/>
          </a:solidFill>
          <a:ln w="12700">
            <a:solidFill>
              <a:srgbClr val="F39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フェーズ別ロードマップ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2E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フェーズ別ロードマップ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C4571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第1段階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0-90日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基盤施策の先行導入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第2段階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91-180日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重点業務へ横展開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第3段階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FFF5ED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181-270日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指標改善の安定化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C4571C"/>
          </a:solidFill>
          <a:ln w="12700">
            <a:solidFill>
              <a:srgbClr val="C4571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第4段階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FDE4CF"/>
          </a:solidFill>
          <a:ln w="12700">
            <a:solidFill>
              <a:srgbClr val="FDE4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57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271-360日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2A1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全社運用へ定着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デジタル変革提案書 変革シナリオ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2026-02-15T16:08:29Z</dcterms:created>
  <dcterms:modified xsi:type="dcterms:W3CDTF">2026-02-15T16:08:29Z</dcterms:modified>
</cp:coreProperties>
</file>