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4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E3E8F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承認リードタイム</c:v>
                  </c:pt>
                  <c:pt idx="1">
                    <c:v>差し戻し率</c:v>
                  </c:pt>
                  <c:pt idx="2">
                    <c:v>関係者工数</c:v>
                  </c:pt>
                  <c:pt idx="3">
                    <c:v>決裁満足度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42</c:v>
                </c:pt>
                <c:pt idx="2">
                  <c:v>100</c:v>
                </c:pt>
                <c:pt idx="3">
                  <c:v>63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4F5D7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承認リードタイム</c:v>
                  </c:pt>
                  <c:pt idx="1">
                    <c:v>差し戻し率</c:v>
                  </c:pt>
                  <c:pt idx="2">
                    <c:v>関係者工数</c:v>
                  </c:pt>
                  <c:pt idx="3">
                    <c:v>決裁満足度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68</c:v>
                </c:pt>
                <c:pt idx="1">
                  <c:v>21</c:v>
                </c:pt>
                <c:pt idx="2">
                  <c:v>72</c:v>
                </c:pt>
                <c:pt idx="3">
                  <c:v>80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3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040880" y="274320"/>
            <a:ext cx="4709160" cy="5440680"/>
          </a:xfrm>
          <a:prstGeom prst="roundRect">
            <a:avLst/>
          </a:prstGeom>
          <a:solidFill>
            <a:srgbClr val="4F5D74">
              <a:alpha val="16000"/>
            </a:srgbClr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26680" y="960120"/>
            <a:ext cx="3383280" cy="4069080"/>
          </a:xfrm>
          <a:prstGeom prst="roundRect">
            <a:avLst/>
          </a:prstGeom>
          <a:solidFill>
            <a:srgbClr val="D65C4A">
              <a:alpha val="14000"/>
            </a:srgbClr>
          </a:solidFill>
          <a:ln w="12700">
            <a:solidFill>
              <a:srgbClr val="D65C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提案書 コーポレートクリーン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論点の漏れなく、判断の迷いなく。稟議通過を前提に組み立てた法人提案構成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法人提案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投資額と業務効果のマトリクス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投資額と業務効果のマトリクス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4F5D7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4F5D7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E697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業務効果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E697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投資額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優先導入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・資料標準化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・会議運営ルール統一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計画導入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・自動化連携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・高度分析機能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限定実施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・部分的な画面修正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見送り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・効果根拠が弱い大型投資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前提条件と除外範囲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前提条件と除外範囲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1E232E"/>
          </a:solidFill>
          <a:ln w="12700">
            <a:solidFill>
              <a:srgbClr val="1E23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項目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926080" y="1691640"/>
            <a:ext cx="2743200" cy="566928"/>
          </a:xfrm>
          <a:prstGeom prst="rect">
            <a:avLst/>
          </a:prstGeom>
          <a:solidFill>
            <a:srgbClr val="1E232E"/>
          </a:solidFill>
          <a:ln w="12700">
            <a:solidFill>
              <a:srgbClr val="1E232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1752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前提条件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669280" y="1691640"/>
            <a:ext cx="5669280" cy="566928"/>
          </a:xfrm>
          <a:prstGeom prst="rect">
            <a:avLst/>
          </a:prstGeom>
          <a:solidFill>
            <a:srgbClr val="1E232E"/>
          </a:solidFill>
          <a:ln w="12700">
            <a:solidFill>
              <a:srgbClr val="1E232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0" y="187452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除外範囲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体制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2608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1752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責任者1名を専任配置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669280" y="2258568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760720" y="2395728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兼任のみの運用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926080" y="2953512"/>
            <a:ext cx="274320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01752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主要データの形式統一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669280" y="2953512"/>
            <a:ext cx="566928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3090672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全面データ修復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スコープ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92608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01752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初期は2部門で導入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669280" y="3648456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760720" y="3785616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全社同時導入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契約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926080" y="4343400"/>
            <a:ext cx="274320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01752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月次レビュー参加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669280" y="4343400"/>
            <a:ext cx="566928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760720" y="4480560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レビュー未実施時の効果保証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主要リスクと管理方針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主要リスクと管理方針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要件追加の肥大化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予算超過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変更審査会で優先度を管理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合意形成の遅延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導入時期の後ろ倒し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承認ゲートを事前合意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運用責任の曖昧化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効果が継続しない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責任分担を運用手順に明記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承認フロー（回覧順序）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承認フロー（回覧順序）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E697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決裁通過率を上げるための回覧順序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86384" y="1965960"/>
            <a:ext cx="2560320" cy="356616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86384" y="1965960"/>
            <a:ext cx="2560320" cy="548640"/>
          </a:xfrm>
          <a:prstGeom prst="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96112" y="2148840"/>
            <a:ext cx="23408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起案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32688" y="2788920"/>
            <a:ext cx="2267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担当: 提案責任者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32688" y="3182112"/>
            <a:ext cx="2267712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判定基準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目的・効果・費用の整合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419856" y="3749040"/>
            <a:ext cx="274320" cy="0"/>
          </a:xfrm>
          <a:prstGeom prst="line">
            <a:avLst/>
          </a:prstGeom>
          <a:noFill/>
          <a:ln w="12700">
            <a:solidFill>
              <a:srgbClr val="4F5D7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30168" y="3639312"/>
            <a:ext cx="201168" cy="219456"/>
          </a:xfrm>
          <a:prstGeom prst="chevron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584448" y="1965960"/>
            <a:ext cx="2560320" cy="3566160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584448" y="1965960"/>
            <a:ext cx="2560320" cy="548640"/>
          </a:xfrm>
          <a:prstGeom prst="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94176" y="2148840"/>
            <a:ext cx="23408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部門承認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730752" y="2788920"/>
            <a:ext cx="2267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担当: 部門長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730752" y="3182112"/>
            <a:ext cx="2267712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判定基準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体制確保と優先度妥当性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217920" y="3749040"/>
            <a:ext cx="274320" cy="0"/>
          </a:xfrm>
          <a:prstGeom prst="line">
            <a:avLst/>
          </a:prstGeom>
          <a:noFill/>
          <a:ln w="12700">
            <a:solidFill>
              <a:srgbClr val="4F5D7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28232" y="3639312"/>
            <a:ext cx="201168" cy="219456"/>
          </a:xfrm>
          <a:prstGeom prst="chevron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382512" y="1965960"/>
            <a:ext cx="2560320" cy="356616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382512" y="1965960"/>
            <a:ext cx="2560320" cy="548640"/>
          </a:xfrm>
          <a:prstGeom prst="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92240" y="2148840"/>
            <a:ext cx="23408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管理審査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528816" y="2788920"/>
            <a:ext cx="2267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担当: 財務・法務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528816" y="3182112"/>
            <a:ext cx="2267712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判定基準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予算・契約条件の適合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9015984" y="3749040"/>
            <a:ext cx="274320" cy="0"/>
          </a:xfrm>
          <a:prstGeom prst="line">
            <a:avLst/>
          </a:prstGeom>
          <a:noFill/>
          <a:ln w="12700">
            <a:solidFill>
              <a:srgbClr val="4F5D74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226296" y="3639312"/>
            <a:ext cx="201168" cy="219456"/>
          </a:xfrm>
          <a:prstGeom prst="chevron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180576" y="1965960"/>
            <a:ext cx="2560320" cy="3566160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180576" y="1965960"/>
            <a:ext cx="2560320" cy="548640"/>
          </a:xfrm>
          <a:prstGeom prst="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290304" y="2148840"/>
            <a:ext cx="23408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最終決裁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9326880" y="2788920"/>
            <a:ext cx="2267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担当: 経営層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9326880" y="3182112"/>
            <a:ext cx="2267712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判定基準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投資回収と責任分界の明確性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承認依頼事項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承認依頼事項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推奨案（本提案）を採択する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初期予算枠を確定する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専任責任者を任命する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キックオフ日程を確定する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提案の読み順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提案の読み順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E697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背景と課題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提案原則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代替案比較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実行計画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投資対効果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承認依頼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現状と複雑化要因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現状と複雑化要因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複雑化要因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・業務フローが部門ごとに分断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・決裁に必要な根拠が資料ごとに散在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・改善会議が報告中心で意思決定に繋がらない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・差し戻しが増え、着手までの時間が延びる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・現場と管理部門で評価軸がずれる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・追加コストが発生しても優先順位が定まらない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提案設計の3原則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提案設計の3原則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83080"/>
            <a:ext cx="3566160" cy="443484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1783080"/>
            <a:ext cx="3566160" cy="530352"/>
          </a:xfrm>
          <a:prstGeom prst="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意思決定容易性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8755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承認者が見たい情報を先に並べる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0" y="1783080"/>
            <a:ext cx="3566160" cy="4434840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1783080"/>
            <a:ext cx="3566160" cy="530352"/>
          </a:xfrm>
          <a:prstGeom prst="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実行再現性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2803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担当交代後も回る運用に落とす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412480" y="1783080"/>
            <a:ext cx="3566160" cy="443484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12480" y="1783080"/>
            <a:ext cx="3566160" cy="530352"/>
          </a:xfrm>
          <a:prstGeom prst="rect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9536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検証可能性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6851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効果測定の定義を事前に固定する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代替案比較と推奨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代替案比較と推奨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1737360" cy="566928"/>
          </a:xfrm>
          <a:prstGeom prst="rect">
            <a:avLst/>
          </a:prstGeom>
          <a:solidFill>
            <a:srgbClr val="1E232E"/>
          </a:solidFill>
          <a:ln w="12700">
            <a:solidFill>
              <a:srgbClr val="1E23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468880" y="1691640"/>
            <a:ext cx="2926080" cy="566928"/>
          </a:xfrm>
          <a:prstGeom prst="rect">
            <a:avLst/>
          </a:prstGeom>
          <a:solidFill>
            <a:srgbClr val="1E232E"/>
          </a:solidFill>
          <a:ln w="12700">
            <a:solidFill>
              <a:srgbClr val="1E232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60320" y="187452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特徴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394960" y="1691640"/>
            <a:ext cx="2743200" cy="566928"/>
          </a:xfrm>
          <a:prstGeom prst="rect">
            <a:avLst/>
          </a:prstGeom>
          <a:solidFill>
            <a:srgbClr val="1E232E"/>
          </a:solidFill>
          <a:ln w="12700">
            <a:solidFill>
              <a:srgbClr val="1E232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メリット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138160" y="1691640"/>
            <a:ext cx="3200400" cy="566928"/>
          </a:xfrm>
          <a:prstGeom prst="rect">
            <a:avLst/>
          </a:prstGeom>
          <a:solidFill>
            <a:srgbClr val="1E232E"/>
          </a:solidFill>
          <a:ln w="12700">
            <a:solidFill>
              <a:srgbClr val="1E232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0" y="1874520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懸念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17373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554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現状維持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468880" y="2258568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60320" y="2395728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最小変更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39496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追加投資不要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138160" y="2258568"/>
            <a:ext cx="32004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229600" y="2395728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差し戻し・再説明が継続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173736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554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内製改善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468880" y="2953512"/>
            <a:ext cx="292608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560320" y="3090672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段階的導入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394960" y="2953512"/>
            <a:ext cx="274320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ノウハウ蓄積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138160" y="2953512"/>
            <a:ext cx="320040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229600" y="3090672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設計負荷・属人化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17373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554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本提案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468880" y="3648456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560320" y="3785616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標準化先行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39496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48640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短期効果と長期運用の両立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8138160" y="3648456"/>
            <a:ext cx="32004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229600" y="3785616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初期定義精度が成否を左右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施策バックログ（優先度順）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施策バックログ（優先度順）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286000" cy="566928"/>
          </a:xfrm>
          <a:prstGeom prst="rect">
            <a:avLst/>
          </a:prstGeom>
          <a:solidFill>
            <a:srgbClr val="1E232E"/>
          </a:solidFill>
          <a:ln w="12700">
            <a:solidFill>
              <a:srgbClr val="1E23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017520" y="1691640"/>
            <a:ext cx="3383280" cy="566928"/>
          </a:xfrm>
          <a:prstGeom prst="rect">
            <a:avLst/>
          </a:prstGeom>
          <a:solidFill>
            <a:srgbClr val="1E232E"/>
          </a:solidFill>
          <a:ln w="12700">
            <a:solidFill>
              <a:srgbClr val="1E232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108960" y="187452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目的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0" y="1691640"/>
            <a:ext cx="1645920" cy="566928"/>
          </a:xfrm>
          <a:prstGeom prst="rect">
            <a:avLst/>
          </a:prstGeom>
          <a:solidFill>
            <a:srgbClr val="1E232E"/>
          </a:solidFill>
          <a:ln w="12700">
            <a:solidFill>
              <a:srgbClr val="1E232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優先度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046720" y="1691640"/>
            <a:ext cx="3291840" cy="566928"/>
          </a:xfrm>
          <a:prstGeom prst="rect">
            <a:avLst/>
          </a:prstGeom>
          <a:solidFill>
            <a:srgbClr val="1E232E"/>
          </a:solidFill>
          <a:ln w="12700">
            <a:solidFill>
              <a:srgbClr val="1E232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38160" y="1874520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成功条件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決裁資料テンプレ統一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017520" y="2258568"/>
            <a:ext cx="3383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108960" y="2395728"/>
            <a:ext cx="3200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差し戻し削減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40080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9224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046720" y="2258568"/>
            <a:ext cx="32918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138160" y="2395728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必須項目定義を固定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228600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会議アジェンダ再設計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017520" y="2953512"/>
            <a:ext cx="338328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108960" y="3090672"/>
            <a:ext cx="3200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意思決定速度向上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400800" y="2953512"/>
            <a:ext cx="164592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9224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046720" y="2953512"/>
            <a:ext cx="329184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138160" y="3090672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議題と判定基準を事前共有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運用ダッシュボード整備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3017520" y="3648456"/>
            <a:ext cx="3383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108960" y="3785616"/>
            <a:ext cx="3200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進捗可視化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40080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49224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8046720" y="3648456"/>
            <a:ext cx="32918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138160" y="3785616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データ更新責任を明確化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228600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担当者教育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017520" y="4343400"/>
            <a:ext cx="338328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108960" y="4480560"/>
            <a:ext cx="3200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運用品質の平準化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6400800" y="4343400"/>
            <a:ext cx="164592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492240" y="4480560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8046720" y="4343400"/>
            <a:ext cx="3291840" cy="694944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138160" y="4480560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初月のフォロー運用を組込む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価値試算（現状 / 初年度目標）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価値試算（現状 / 初年度目標）</a:t>
            </a:r>
            <a:endParaRPr lang="en-US" sz="24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・工数は月次合計で測定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・差し戻し率は案件難易度を揃えて比較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・満足度は承認者アンケートで算出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実行ロードマップ（120日）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実行ロードマップ（120日）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4F5D7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第1段階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0-30日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現状診断と合意形成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第2段階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31-60日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運用設計と先行適用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第3段階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61-90日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全体展開と定着支援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4F5D74"/>
          </a:solidFill>
          <a:ln w="12700">
            <a:solidFill>
              <a:srgbClr val="4F5D7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第4段階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91-120日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効果検証と次施策決定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D65C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責任分担ベースの責任分担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責任分担ベースの責任分担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最終承認者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方針・予算・優先度の最終判断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提案責任者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要件整理と計画統合（実行責任）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4F6F9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業務担当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現場実装と改善提案（説明責任・協議）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E3E8F1"/>
          </a:solidFill>
          <a:ln w="12700">
            <a:solidFill>
              <a:srgbClr val="E3E8F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3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管理部門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F5D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334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契約・予算・監査観点の確認（協議・共有）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提案書 コーポレートクリーン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