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76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charts/_rels/chart7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6.xlsx"/></Relationships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現状</c:v>
                </c:pt>
              </c:strCache>
            </c:strRef>
          </c:tx>
          <c:spPr>
            <a:solidFill>
              <a:srgbClr val="DCE8F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合意形成リードタイム</c:v>
                  </c:pt>
                  <c:pt idx="1">
                    <c:v>優先度合意率</c:v>
                  </c:pt>
                  <c:pt idx="2">
                    <c:v>計画変更回数</c:v>
                  </c:pt>
                  <c:pt idx="3">
                    <c:v>関係部門満足度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49</c:v>
                </c:pt>
                <c:pt idx="1">
                  <c:v>54</c:v>
                </c:pt>
                <c:pt idx="2">
                  <c:v>46</c:v>
                </c:pt>
                <c:pt idx="3">
                  <c:v>58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目標</c:v>
                </c:pt>
              </c:strCache>
            </c:strRef>
          </c:tx>
          <c:spPr>
            <a:solidFill>
              <a:srgbClr val="23549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合意形成リードタイム</c:v>
                  </c:pt>
                  <c:pt idx="1">
                    <c:v>優先度合意率</c:v>
                  </c:pt>
                  <c:pt idx="2">
                    <c:v>計画変更回数</c:v>
                  </c:pt>
                  <c:pt idx="3">
                    <c:v>関係部門満足度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78</c:v>
                </c:pt>
                <c:pt idx="1">
                  <c:v>82</c:v>
                </c:pt>
                <c:pt idx="2">
                  <c:v>74</c:v>
                </c:pt>
                <c:pt idx="3">
                  <c:v>83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Meiryo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20"/>
          <c:min val="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Meiryo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2A5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731520"/>
            <a:ext cx="5669280" cy="7132320"/>
          </a:xfrm>
          <a:prstGeom prst="chevron">
            <a:avLst/>
          </a:prstGeom>
          <a:solidFill>
            <a:srgbClr val="23549A">
              <a:alpha val="72000"/>
            </a:srgbClr>
          </a:solidFill>
          <a:ln w="12700">
            <a:solidFill>
              <a:srgbClr val="23549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686800" y="-731520"/>
            <a:ext cx="4572000" cy="7132320"/>
          </a:xfrm>
          <a:prstGeom prst="chevron">
            <a:avLst/>
          </a:prstGeom>
          <a:solidFill>
            <a:srgbClr val="55A9FF">
              <a:alpha val="60000"/>
            </a:srgbClr>
          </a:solidFill>
          <a:ln w="12700">
            <a:solidFill>
              <a:srgbClr val="55A9F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1554480"/>
            <a:ext cx="7955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プロダクトロードマップ 1枚版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49808" y="297180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E6F4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ロードマップ合意の簡素化を起点に、現状整理から実行計画までを短時間で合意形成する構成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49808" y="4343400"/>
            <a:ext cx="2468880" cy="512064"/>
          </a:xfrm>
          <a:prstGeom prst="round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DCEE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4498848"/>
            <a:ext cx="2057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PRODUCT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49808" y="6080760"/>
            <a:ext cx="7589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7EA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ストリアデック / 商用テンプレート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1484864" y="6080760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D7EA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5669280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" y="5833872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5998464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6163056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C2A52"/>
          </a:solidFill>
          <a:ln w="12700">
            <a:solidFill>
              <a:srgbClr val="0C2A5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55A9FF"/>
          </a:solidFill>
          <a:ln w="12700">
            <a:solidFill>
              <a:srgbClr val="55A9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主要リスクと対策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10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C2A52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主要リスクと対策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731520" y="1737360"/>
            <a:ext cx="10972800" cy="123444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1920240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3549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914400" y="2157984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C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定義の不統一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480560" y="2157984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比較不能で判断遅延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7132320" y="2157984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定義書を固定しレビュー前に合意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731520" y="3218688"/>
            <a:ext cx="10972800" cy="1234440"/>
          </a:xfrm>
          <a:prstGeom prst="roundRect">
            <a:avLst/>
          </a:prstGeom>
          <a:solidFill>
            <a:srgbClr val="DCE8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4400" y="3401568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3549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2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914400" y="3639312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C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実行優先度の分散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480560" y="3639312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成果未達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7132320" y="3639312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優先施策を3件以内に絞る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731520" y="4700016"/>
            <a:ext cx="10972800" cy="123444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4400" y="4882896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3549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3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914400" y="5120640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C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フォロー不足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480560" y="512064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改善の停滞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7132320" y="5120640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月次レビューと責任者報告を必須化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5669280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" y="5833872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5998464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6163056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C2A52"/>
          </a:solidFill>
          <a:ln w="12700">
            <a:solidFill>
              <a:srgbClr val="0C2A5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55A9FF"/>
          </a:solidFill>
          <a:ln w="12700">
            <a:solidFill>
              <a:srgbClr val="55A9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想定質問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C2A52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想定質問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731520" y="1691640"/>
            <a:ext cx="5212080" cy="187452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50976" y="191109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C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何から着手すべきか？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950976" y="244144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ロードマップ合意の簡素化に直結する最優先施策から着手します。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217920" y="1691640"/>
            <a:ext cx="5212080" cy="1874520"/>
          </a:xfrm>
          <a:prstGeom prst="roundRect">
            <a:avLst/>
          </a:prstGeom>
          <a:solidFill>
            <a:srgbClr val="DCE8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37376" y="191109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C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どの指標で成果を判断するか？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437376" y="244144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本資料で定義した主要KPIを月次で追跡します。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731520" y="3840480"/>
            <a:ext cx="5212080" cy="187452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50976" y="405993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C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関係部門との連携方法は？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950976" y="459028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役割分担とレビュー周期を固定し、横断で運用します。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217920" y="3840480"/>
            <a:ext cx="5212080" cy="1874520"/>
          </a:xfrm>
          <a:prstGeom prst="roundRect">
            <a:avLst/>
          </a:prstGeom>
          <a:solidFill>
            <a:srgbClr val="DCE8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37376" y="405993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C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改善が進まない場合の対応は？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437376" y="459028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中間レビューで優先施策を見直し、配分を再調整します。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5669280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" y="5833872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5998464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6163056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C2A52"/>
          </a:solidFill>
          <a:ln w="12700">
            <a:solidFill>
              <a:srgbClr val="0C2A5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55A9FF"/>
          </a:solidFill>
          <a:ln w="12700">
            <a:solidFill>
              <a:srgbClr val="55A9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承認依頼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12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C2A52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承認依頼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731520" y="1600200"/>
            <a:ext cx="10972800" cy="470916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97280" y="2103120"/>
            <a:ext cx="9875520" cy="621792"/>
          </a:xfrm>
          <a:prstGeom prst="roundRect">
            <a:avLst/>
          </a:prstGeom>
          <a:solidFill>
            <a:srgbClr val="DCE8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25880" y="22951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3549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01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901952" y="22860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重点施策3件の承認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1097280" y="3017520"/>
            <a:ext cx="987552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325880" y="32095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3549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02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901952" y="32004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推進責任者の任命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1097280" y="3931920"/>
            <a:ext cx="9875520" cy="621792"/>
          </a:xfrm>
          <a:prstGeom prst="roundRect">
            <a:avLst/>
          </a:prstGeom>
          <a:solidFill>
            <a:srgbClr val="DCE8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325880" y="41239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3549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03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901952" y="41148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90日計画の承認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1097280" y="4846320"/>
            <a:ext cx="987552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325880" y="50383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3549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901952" y="50292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月次レビュー会の開催確定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097280" y="5852160"/>
            <a:ext cx="6217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23549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備考: 【担当】 / 【期限】 / 【承認者】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5669280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" y="5833872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5998464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6163056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C2A52"/>
          </a:solidFill>
          <a:ln w="12700">
            <a:solidFill>
              <a:srgbClr val="0C2A5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55A9FF"/>
          </a:solidFill>
          <a:ln w="12700">
            <a:solidFill>
              <a:srgbClr val="55A9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本資料の進行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C2A52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本資料の進行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749808" y="1316736"/>
            <a:ext cx="10241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F679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案件に合わせて並び替え可能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22960" y="1783080"/>
            <a:ext cx="512064" cy="384048"/>
          </a:xfrm>
          <a:prstGeom prst="roundRect">
            <a:avLst/>
          </a:prstGeom>
          <a:solidFill>
            <a:srgbClr val="23549A"/>
          </a:solidFill>
          <a:ln w="12700">
            <a:solidFill>
              <a:srgbClr val="23549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87552" y="187452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1508760" y="1783080"/>
            <a:ext cx="5303520" cy="384048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783080" y="1874520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戦略背景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22960" y="2441448"/>
            <a:ext cx="512064" cy="384048"/>
          </a:xfrm>
          <a:prstGeom prst="roundRect">
            <a:avLst/>
          </a:prstGeom>
          <a:solidFill>
            <a:srgbClr val="23549A"/>
          </a:solidFill>
          <a:ln w="12700">
            <a:solidFill>
              <a:srgbClr val="23549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87552" y="2532888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1508760" y="2441448"/>
            <a:ext cx="5303520" cy="384048"/>
          </a:xfrm>
          <a:prstGeom prst="roundRect">
            <a:avLst/>
          </a:prstGeom>
          <a:solidFill>
            <a:srgbClr val="DCE8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783080" y="2532888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優先順位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822960" y="3099816"/>
            <a:ext cx="512064" cy="384048"/>
          </a:xfrm>
          <a:prstGeom prst="roundRect">
            <a:avLst/>
          </a:prstGeom>
          <a:solidFill>
            <a:srgbClr val="23549A"/>
          </a:solidFill>
          <a:ln w="12700">
            <a:solidFill>
              <a:srgbClr val="23549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87552" y="3191256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1508760" y="3099816"/>
            <a:ext cx="5303520" cy="384048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783080" y="3191256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実行計画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822960" y="3758184"/>
            <a:ext cx="512064" cy="384048"/>
          </a:xfrm>
          <a:prstGeom prst="roundRect">
            <a:avLst/>
          </a:prstGeom>
          <a:solidFill>
            <a:srgbClr val="23549A"/>
          </a:solidFill>
          <a:ln w="12700">
            <a:solidFill>
              <a:srgbClr val="23549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87552" y="3849624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1508760" y="3758184"/>
            <a:ext cx="5303520" cy="384048"/>
          </a:xfrm>
          <a:prstGeom prst="roundRect">
            <a:avLst/>
          </a:prstGeom>
          <a:solidFill>
            <a:srgbClr val="DCE8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783080" y="3849624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依存関係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822960" y="4416552"/>
            <a:ext cx="512064" cy="384048"/>
          </a:xfrm>
          <a:prstGeom prst="roundRect">
            <a:avLst/>
          </a:prstGeom>
          <a:solidFill>
            <a:srgbClr val="23549A"/>
          </a:solidFill>
          <a:ln w="12700">
            <a:solidFill>
              <a:srgbClr val="23549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87552" y="4507992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1508760" y="4416552"/>
            <a:ext cx="5303520" cy="384048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783080" y="4507992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822960" y="5074920"/>
            <a:ext cx="512064" cy="384048"/>
          </a:xfrm>
          <a:prstGeom prst="roundRect">
            <a:avLst/>
          </a:prstGeom>
          <a:solidFill>
            <a:srgbClr val="23549A"/>
          </a:solidFill>
          <a:ln w="12700">
            <a:solidFill>
              <a:srgbClr val="23549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987552" y="516636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1508760" y="5074920"/>
            <a:ext cx="5303520" cy="384048"/>
          </a:xfrm>
          <a:prstGeom prst="roundRect">
            <a:avLst/>
          </a:prstGeom>
          <a:solidFill>
            <a:srgbClr val="DCE8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783080" y="5166360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合意事項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7132320" y="1783080"/>
            <a:ext cx="4480560" cy="438912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388352" y="201168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C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活用ポイント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7388352" y="2468880"/>
            <a:ext cx="38404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・結論スライドを先頭に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・数字は最新値へ更新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・末尾に次アクションを固定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・役割と期限を明示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5669280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" y="5833872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5998464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6163056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C2A52"/>
          </a:solidFill>
          <a:ln w="12700">
            <a:solidFill>
              <a:srgbClr val="0C2A5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55A9FF"/>
          </a:solidFill>
          <a:ln w="12700">
            <a:solidFill>
              <a:srgbClr val="55A9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結論サマリー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C2A52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結論サマリー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749808" y="1316736"/>
            <a:ext cx="10241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F679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最初に意思決定者へ結論を提示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31520" y="1664208"/>
            <a:ext cx="10972800" cy="1115568"/>
          </a:xfrm>
          <a:prstGeom prst="roundRect">
            <a:avLst/>
          </a:prstGeom>
          <a:solidFill>
            <a:srgbClr val="0C2A52"/>
          </a:solidFill>
          <a:ln w="12700">
            <a:solidFill>
              <a:srgbClr val="0C2A5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50976" y="1847088"/>
            <a:ext cx="914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結論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975104" y="1810512"/>
            <a:ext cx="9509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1枚に要点を集約し、部門横断の合意形成を短縮する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731520" y="2999232"/>
            <a:ext cx="3493008" cy="196596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" y="3163824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3549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根拠 1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914400" y="3456432"/>
            <a:ext cx="31272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ロードマップ合意の簡素化に直結する主要論点を先に合意できる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370832" y="2999232"/>
            <a:ext cx="3493008" cy="1965960"/>
          </a:xfrm>
          <a:prstGeom prst="roundRect">
            <a:avLst/>
          </a:prstGeom>
          <a:solidFill>
            <a:srgbClr val="DCE8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53712" y="3163824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3549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根拠 2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553712" y="3456432"/>
            <a:ext cx="31272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指標・体制・期限を同時に提示し、実行の遅れを防げる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010144" y="2999232"/>
            <a:ext cx="3493008" cy="196596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193024" y="3163824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3549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根拠 3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8193024" y="3456432"/>
            <a:ext cx="31272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レビュー会で次アクションを即時確定できる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31520" y="5888736"/>
            <a:ext cx="10972800" cy="402336"/>
          </a:xfrm>
          <a:prstGeom prst="roundRect">
            <a:avLst/>
          </a:prstGeom>
          <a:solidFill>
            <a:srgbClr val="55A9FF">
              <a:alpha val="84000"/>
            </a:srgbClr>
          </a:solidFill>
          <a:ln w="12700">
            <a:solidFill>
              <a:srgbClr val="55A9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60120" y="5998464"/>
            <a:ext cx="10515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C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本日お願いしたい意思決定: 重点施策と推進体制、レビュー日程の承認をお願いしたい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5669280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" y="5833872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5998464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6163056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C2A52"/>
          </a:solidFill>
          <a:ln w="12700">
            <a:solidFill>
              <a:srgbClr val="0C2A5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55A9FF"/>
          </a:solidFill>
          <a:ln w="12700">
            <a:solidFill>
              <a:srgbClr val="55A9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現状課題と改善方針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C2A52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現状課題と改善方針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731520" y="1737360"/>
            <a:ext cx="5440680" cy="452628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016752" y="1737360"/>
            <a:ext cx="5440680" cy="4526280"/>
          </a:xfrm>
          <a:prstGeom prst="roundRect">
            <a:avLst/>
          </a:prstGeom>
          <a:solidFill>
            <a:srgbClr val="DCE8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87552" y="196596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C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現状の摩擦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272784" y="196596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C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戦略方針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87552" y="246888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・要求が分散する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87552" y="342900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・優先順位がぶれる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87552" y="438912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・リリース遅延が発生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272784" y="246888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・評価軸を固定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272784" y="342900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・四半期テーマに集中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272784" y="438912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・依存関係を先に解消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5669280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" y="5833872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5998464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6163056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C2A52"/>
          </a:solidFill>
          <a:ln w="12700">
            <a:solidFill>
              <a:srgbClr val="0C2A5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55A9FF"/>
          </a:solidFill>
          <a:ln w="12700">
            <a:solidFill>
              <a:srgbClr val="55A9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重要論点の整理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C2A52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重要論点の整理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731520" y="1691640"/>
            <a:ext cx="2194560" cy="566928"/>
          </a:xfrm>
          <a:prstGeom prst="rect">
            <a:avLst/>
          </a:prstGeom>
          <a:solidFill>
            <a:srgbClr val="0C2A52"/>
          </a:solidFill>
          <a:ln w="12700">
            <a:solidFill>
              <a:srgbClr val="0C2A5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2960" y="1874520"/>
            <a:ext cx="2011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論点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926080" y="1691640"/>
            <a:ext cx="2651760" cy="566928"/>
          </a:xfrm>
          <a:prstGeom prst="rect">
            <a:avLst/>
          </a:prstGeom>
          <a:solidFill>
            <a:srgbClr val="0C2A52"/>
          </a:solidFill>
          <a:ln w="12700">
            <a:solidFill>
              <a:srgbClr val="0C2A5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017520" y="1874520"/>
            <a:ext cx="2468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577840" y="1691640"/>
            <a:ext cx="2011680" cy="566928"/>
          </a:xfrm>
          <a:prstGeom prst="rect">
            <a:avLst/>
          </a:prstGeom>
          <a:solidFill>
            <a:srgbClr val="0C2A52"/>
          </a:solidFill>
          <a:ln w="12700">
            <a:solidFill>
              <a:srgbClr val="0C2A5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669280" y="1874520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目標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589520" y="1691640"/>
            <a:ext cx="5330952" cy="566928"/>
          </a:xfrm>
          <a:prstGeom prst="rect">
            <a:avLst/>
          </a:prstGeom>
          <a:solidFill>
            <a:srgbClr val="0C2A52"/>
          </a:solidFill>
          <a:ln w="12700">
            <a:solidFill>
              <a:srgbClr val="0C2A5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80960" y="1874520"/>
            <a:ext cx="514807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打ち手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731520" y="2258568"/>
            <a:ext cx="21945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22960" y="2395728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ロードマップ合意の簡素化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2926080" y="2258568"/>
            <a:ext cx="26517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017520" y="2395728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運用にばらつき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577840" y="2258568"/>
            <a:ext cx="20116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669280" y="2395728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標準化を実現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7589520" y="2258568"/>
            <a:ext cx="5330952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680960" y="2395728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指標定義とレビュー運用を統一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731520" y="2953512"/>
            <a:ext cx="2194560" cy="694944"/>
          </a:xfrm>
          <a:prstGeom prst="rect">
            <a:avLst/>
          </a:prstGeom>
          <a:solidFill>
            <a:srgbClr val="DCE8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22960" y="3090672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合意形成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2926080" y="2953512"/>
            <a:ext cx="2651760" cy="694944"/>
          </a:xfrm>
          <a:prstGeom prst="rect">
            <a:avLst/>
          </a:prstGeom>
          <a:solidFill>
            <a:srgbClr val="DCE8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017520" y="3090672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会議で論点が拡散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5577840" y="2953512"/>
            <a:ext cx="2011680" cy="694944"/>
          </a:xfrm>
          <a:prstGeom prst="rect">
            <a:avLst/>
          </a:prstGeom>
          <a:solidFill>
            <a:srgbClr val="DCE8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669280" y="3090672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判断速度を改善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7589520" y="2953512"/>
            <a:ext cx="5330952" cy="694944"/>
          </a:xfrm>
          <a:prstGeom prst="rect">
            <a:avLst/>
          </a:prstGeom>
          <a:solidFill>
            <a:srgbClr val="DCE8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680960" y="3090672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意思決定項目を事前に固定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731520" y="3648456"/>
            <a:ext cx="21945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22960" y="3785616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実行管理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2926080" y="3648456"/>
            <a:ext cx="26517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017520" y="3785616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担当と期限が曖昧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5577840" y="3648456"/>
            <a:ext cx="20116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669280" y="3785616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遅延を抑制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7589520" y="3648456"/>
            <a:ext cx="5330952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680960" y="3785616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責任者・期限・評価指標を明確化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731520" y="4343400"/>
            <a:ext cx="2194560" cy="694944"/>
          </a:xfrm>
          <a:prstGeom prst="rect">
            <a:avLst/>
          </a:prstGeom>
          <a:solidFill>
            <a:srgbClr val="DCE8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22960" y="4480560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効果測定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2926080" y="4343400"/>
            <a:ext cx="2651760" cy="694944"/>
          </a:xfrm>
          <a:prstGeom prst="rect">
            <a:avLst/>
          </a:prstGeom>
          <a:solidFill>
            <a:srgbClr val="DCE8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3017520" y="4480560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成果が可視化されない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5577840" y="4343400"/>
            <a:ext cx="2011680" cy="694944"/>
          </a:xfrm>
          <a:prstGeom prst="rect">
            <a:avLst/>
          </a:prstGeom>
          <a:solidFill>
            <a:srgbClr val="DCE8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5669280" y="4480560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継続改善を実現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7589520" y="4343400"/>
            <a:ext cx="5330952" cy="694944"/>
          </a:xfrm>
          <a:prstGeom prst="rect">
            <a:avLst/>
          </a:prstGeom>
          <a:solidFill>
            <a:srgbClr val="DCE8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7680960" y="4480560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月次でKPIをレビュー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5669280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" y="5833872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5998464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6163056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C2A52"/>
          </a:solidFill>
          <a:ln w="12700">
            <a:solidFill>
              <a:srgbClr val="0C2A5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55A9FF"/>
          </a:solidFill>
          <a:ln w="12700">
            <a:solidFill>
              <a:srgbClr val="55A9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主要KPI（現状 / 目標）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C2A52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主要KPI（現状 / 目標）</a:t>
            </a:r>
            <a:endParaRPr lang="en-US" sz="2400" dirty="0"/>
          </a:p>
        </p:txBody>
      </p:sp>
      <p:graphicFrame>
        <p:nvGraphicFramePr>
          <p:cNvPr id="11" name="Chart 0" descr=""/>
          <p:cNvGraphicFramePr/>
          <p:nvPr/>
        </p:nvGraphicFramePr>
        <p:xfrm>
          <a:off x="731520" y="1645920"/>
          <a:ext cx="7680960" cy="4526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2" name="Shape 9"/>
          <p:cNvSpPr/>
          <p:nvPr/>
        </p:nvSpPr>
        <p:spPr>
          <a:xfrm>
            <a:off x="8641080" y="1645920"/>
            <a:ext cx="2926080" cy="452628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897112" y="1847088"/>
            <a:ext cx="2377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C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記入ガイド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8897112" y="2240280"/>
            <a:ext cx="237744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・定義を固定して時系列比較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・対象範囲を統一して測定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・月次で改善施策を更新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5669280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" y="5833872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5998464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6163056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C2A52"/>
          </a:solidFill>
          <a:ln w="12700">
            <a:solidFill>
              <a:srgbClr val="0C2A5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55A9FF"/>
          </a:solidFill>
          <a:ln w="12700">
            <a:solidFill>
              <a:srgbClr val="55A9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施策優先度（インパクト × 実行難易度）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7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C2A52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施策優先度（インパクト × 実行難易度）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960120" y="1737360"/>
            <a:ext cx="9875520" cy="4480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897880" y="1737360"/>
            <a:ext cx="0" cy="4480560"/>
          </a:xfrm>
          <a:prstGeom prst="line">
            <a:avLst/>
          </a:prstGeom>
          <a:noFill/>
          <a:ln w="12700">
            <a:solidFill>
              <a:srgbClr val="23549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60120" y="3977640"/>
            <a:ext cx="9875520" cy="0"/>
          </a:xfrm>
          <a:prstGeom prst="line">
            <a:avLst/>
          </a:prstGeom>
          <a:noFill/>
          <a:ln w="12700">
            <a:solidFill>
              <a:srgbClr val="23549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 rot="16200000">
            <a:off x="320040" y="34290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F679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インパクト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303520" y="6355080"/>
            <a:ext cx="21031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4F679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実行難易度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143000" y="18745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C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最優先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143000" y="218541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・ロードマップ合意の簡素化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・レビュー運用標準化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080760" y="18745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C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計画実行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080760" y="218541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・データ基盤整備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・部門横断プロセス改善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143000" y="411480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C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定常改善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143000" y="442569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・資料テンプレ更新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080760" y="411480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C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再評価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080760" y="442569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・低影響施策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5669280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" y="5833872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5998464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6163056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C2A52"/>
          </a:solidFill>
          <a:ln w="12700">
            <a:solidFill>
              <a:srgbClr val="0C2A5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55A9FF"/>
          </a:solidFill>
          <a:ln w="12700">
            <a:solidFill>
              <a:srgbClr val="55A9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90日実行計画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8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C2A52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90日実行計画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1234440" y="2880360"/>
            <a:ext cx="9692640" cy="0"/>
          </a:xfrm>
          <a:prstGeom prst="line">
            <a:avLst/>
          </a:prstGeom>
          <a:noFill/>
          <a:ln w="12700">
            <a:solidFill>
              <a:srgbClr val="23549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51560" y="2633472"/>
            <a:ext cx="512064" cy="512064"/>
          </a:xfrm>
          <a:prstGeom prst="ellipse">
            <a:avLst/>
          </a:prstGeom>
          <a:solidFill>
            <a:srgbClr val="23549A"/>
          </a:solidFill>
          <a:ln w="12700">
            <a:solidFill>
              <a:srgbClr val="23549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6012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3549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1-14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29768" y="3273552"/>
            <a:ext cx="1828800" cy="214884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3549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設計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5778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対象範囲・指標・責任者を確定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703320" y="2633472"/>
            <a:ext cx="512064" cy="512064"/>
          </a:xfrm>
          <a:prstGeom prst="ellipse">
            <a:avLst/>
          </a:prstGeom>
          <a:solidFill>
            <a:srgbClr val="23549A"/>
          </a:solidFill>
          <a:ln w="12700">
            <a:solidFill>
              <a:srgbClr val="23549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1188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3549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15-35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081528" y="3273552"/>
            <a:ext cx="1828800" cy="2148840"/>
          </a:xfrm>
          <a:prstGeom prst="roundRect">
            <a:avLst/>
          </a:prstGeom>
          <a:solidFill>
            <a:srgbClr val="DCE8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9184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3549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実装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20954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テンプレと運用ルールを導入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355080" y="2633472"/>
            <a:ext cx="512064" cy="512064"/>
          </a:xfrm>
          <a:prstGeom prst="ellipse">
            <a:avLst/>
          </a:prstGeom>
          <a:solidFill>
            <a:srgbClr val="23549A"/>
          </a:solidFill>
          <a:ln w="12700">
            <a:solidFill>
              <a:srgbClr val="23549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26364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3549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36-60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733288" y="3273552"/>
            <a:ext cx="1828800" cy="214884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94360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3549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86130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先行実行と中間レビューを実施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9006840" y="2633472"/>
            <a:ext cx="512064" cy="512064"/>
          </a:xfrm>
          <a:prstGeom prst="ellipse">
            <a:avLst/>
          </a:prstGeom>
          <a:solidFill>
            <a:srgbClr val="23549A"/>
          </a:solidFill>
          <a:ln w="12700">
            <a:solidFill>
              <a:srgbClr val="23549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91540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3549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61-90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8385048" y="3273552"/>
            <a:ext cx="1828800" cy="2148840"/>
          </a:xfrm>
          <a:prstGeom prst="roundRect">
            <a:avLst/>
          </a:prstGeom>
          <a:solidFill>
            <a:srgbClr val="DCE8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59536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3549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定着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851306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全体展開と効果評価を完了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5669280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" y="5833872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5998464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6163056"/>
            <a:ext cx="10789920" cy="0"/>
          </a:xfrm>
          <a:prstGeom prst="line">
            <a:avLst/>
          </a:prstGeom>
          <a:noFill/>
          <a:ln w="12700">
            <a:solidFill>
              <a:srgbClr val="DCE8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C2A52"/>
          </a:solidFill>
          <a:ln w="12700">
            <a:solidFill>
              <a:srgbClr val="0C2A5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55A9FF"/>
          </a:solidFill>
          <a:ln w="12700">
            <a:solidFill>
              <a:srgbClr val="55A9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推進体制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C2A52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推進体制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731520" y="1737360"/>
            <a:ext cx="10972800" cy="91440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199339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C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プロダクト責任者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566160" y="201168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3549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669280" y="196596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優先順位と投資判断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31520" y="2834640"/>
            <a:ext cx="10972800" cy="914400"/>
          </a:xfrm>
          <a:prstGeom prst="roundRect">
            <a:avLst/>
          </a:prstGeom>
          <a:solidFill>
            <a:srgbClr val="DCE8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" y="309067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C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開発責任者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566160" y="310896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3549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669280" y="306324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実装計画と品質担保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731520" y="3931920"/>
            <a:ext cx="10972800" cy="91440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14400" y="418795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C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営業責任者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566160" y="420624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3549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669280" y="416052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市場要件の反映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731520" y="5029200"/>
            <a:ext cx="10972800" cy="914400"/>
          </a:xfrm>
          <a:prstGeom prst="roundRect">
            <a:avLst/>
          </a:prstGeom>
          <a:solidFill>
            <a:srgbClr val="DCE8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14400" y="528523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C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CS責任者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3566160" y="530352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3549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5669280" y="525780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417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導入・定着観点の反映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Stria Deck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プロダクトロードマップ 1枚版</dc:title>
  <dc:subject>日本企業向け商用プレゼンテーションテンプレート</dc:subject>
  <dc:creator>Stria Deck</dc:creator>
  <cp:lastModifiedBy>Stria Deck</cp:lastModifiedBy>
  <cp:revision>1</cp:revision>
  <dcterms:created xsi:type="dcterms:W3CDTF">2026-03-15T23:16:10Z</dcterms:created>
  <dcterms:modified xsi:type="dcterms:W3CDTF">2026-03-15T23:16:10Z</dcterms:modified>
</cp:coreProperties>
</file>