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74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7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4.xlsx"/></Relationships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D8EFE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KPI更新率</c:v>
                  </c:pt>
                  <c:pt idx="1">
                    <c:v>意思決定リードタイム</c:v>
                  </c:pt>
                  <c:pt idx="2">
                    <c:v>課題解消率</c:v>
                  </c:pt>
                  <c:pt idx="3">
                    <c:v>施策実行率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56</c:v>
                </c:pt>
                <c:pt idx="1">
                  <c:v>49</c:v>
                </c:pt>
                <c:pt idx="2">
                  <c:v>45</c:v>
                </c:pt>
                <c:pt idx="3">
                  <c:v>57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1F726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KPI更新率</c:v>
                  </c:pt>
                  <c:pt idx="1">
                    <c:v>意思決定リードタイム</c:v>
                  </c:pt>
                  <c:pt idx="2">
                    <c:v>課題解消率</c:v>
                  </c:pt>
                  <c:pt idx="3">
                    <c:v>施策実行率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84</c:v>
                </c:pt>
                <c:pt idx="1">
                  <c:v>77</c:v>
                </c:pt>
                <c:pt idx="2">
                  <c:v>73</c:v>
                </c:pt>
                <c:pt idx="3">
                  <c:v>82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A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731520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479792" y="731520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75904" y="731520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272016" y="731520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68128" y="731520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064240" y="731520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0" y="1719072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79792" y="1719072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375904" y="1719072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272016" y="1719072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168128" y="1719072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064240" y="1719072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583680" y="2706624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79792" y="2706624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75904" y="2706624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272016" y="2706624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68128" y="2706624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064240" y="2706624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583680" y="3694176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79792" y="3694176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375904" y="3694176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272016" y="3694176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168128" y="3694176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064240" y="3694176"/>
            <a:ext cx="621792" cy="621792"/>
          </a:xfrm>
          <a:prstGeom prst="roundRect">
            <a:avLst/>
          </a:prstGeom>
          <a:solidFill>
            <a:srgbClr val="4DB79A">
              <a:alpha val="52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583680" y="4681728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479792" y="4681728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375904" y="4681728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272016" y="4681728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168128" y="4681728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1064240" y="4681728"/>
            <a:ext cx="621792" cy="621792"/>
          </a:xfrm>
          <a:prstGeom prst="roundRect">
            <a:avLst/>
          </a:prstGeom>
          <a:solidFill>
            <a:srgbClr val="1F7267">
              <a:alpha val="52000"/>
            </a:srgbClr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週次KPIサマリー</a:t>
            </a:r>
            <a:endParaRPr lang="en-US" sz="3400" dirty="0"/>
          </a:p>
        </p:txBody>
      </p:sp>
      <p:sp>
        <p:nvSpPr>
          <p:cNvPr id="33" name="Text 31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週次KPIの即時共有を起点に、現状整理から実行計画までを短時間で合意形成する構成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EXEC REVIEW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主要リスクと対策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主要リスクと対策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737360"/>
            <a:ext cx="10972800" cy="123444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914400" y="1920240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1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914400" y="21579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定義の不統一</a:t>
            </a:r>
            <a:endParaRPr lang="en-US" sz="1200" dirty="0"/>
          </a:p>
        </p:txBody>
      </p:sp>
      <p:sp>
        <p:nvSpPr>
          <p:cNvPr id="59" name="Text 57"/>
          <p:cNvSpPr/>
          <p:nvPr/>
        </p:nvSpPr>
        <p:spPr>
          <a:xfrm>
            <a:off x="4480560" y="21579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比較不能で判断遅延</a:t>
            </a:r>
            <a:endParaRPr lang="en-US" sz="1100" dirty="0"/>
          </a:p>
        </p:txBody>
      </p:sp>
      <p:sp>
        <p:nvSpPr>
          <p:cNvPr id="60" name="Text 58"/>
          <p:cNvSpPr/>
          <p:nvPr/>
        </p:nvSpPr>
        <p:spPr>
          <a:xfrm>
            <a:off x="7132320" y="2157984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定義書を固定しレビュー前に合意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731520" y="3218688"/>
            <a:ext cx="10972800" cy="1234440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14400" y="3401568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2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914400" y="363931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実行優先度の分散</a:t>
            </a:r>
            <a:endParaRPr lang="en-US" sz="1200" dirty="0"/>
          </a:p>
        </p:txBody>
      </p:sp>
      <p:sp>
        <p:nvSpPr>
          <p:cNvPr id="64" name="Text 62"/>
          <p:cNvSpPr/>
          <p:nvPr/>
        </p:nvSpPr>
        <p:spPr>
          <a:xfrm>
            <a:off x="4480560" y="36393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成果未達</a:t>
            </a:r>
            <a:endParaRPr lang="en-US" sz="1100" dirty="0"/>
          </a:p>
        </p:txBody>
      </p:sp>
      <p:sp>
        <p:nvSpPr>
          <p:cNvPr id="65" name="Text 63"/>
          <p:cNvSpPr/>
          <p:nvPr/>
        </p:nvSpPr>
        <p:spPr>
          <a:xfrm>
            <a:off x="7132320" y="3639312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優先施策を3件以内に絞る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731520" y="4700016"/>
            <a:ext cx="10972800" cy="123444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914400" y="4882896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3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914400" y="5120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フォロー不足</a:t>
            </a:r>
            <a:endParaRPr lang="en-US" sz="1200" dirty="0"/>
          </a:p>
        </p:txBody>
      </p:sp>
      <p:sp>
        <p:nvSpPr>
          <p:cNvPr id="69" name="Text 67"/>
          <p:cNvSpPr/>
          <p:nvPr/>
        </p:nvSpPr>
        <p:spPr>
          <a:xfrm>
            <a:off x="4480560" y="512064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改善の停滞</a:t>
            </a:r>
            <a:endParaRPr lang="en-US" sz="1100" dirty="0"/>
          </a:p>
        </p:txBody>
      </p:sp>
      <p:sp>
        <p:nvSpPr>
          <p:cNvPr id="70" name="Text 68"/>
          <p:cNvSpPr/>
          <p:nvPr/>
        </p:nvSpPr>
        <p:spPr>
          <a:xfrm>
            <a:off x="7132320" y="5120640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月次レビューと責任者報告を必須化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想定質問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想定質問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691640"/>
            <a:ext cx="5212080" cy="187452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9509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何から着手すべきか？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9509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週次KPIの即時共有に直結する最優先施策から着手します。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6217920" y="1691640"/>
            <a:ext cx="5212080" cy="1874520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373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どの指標で成果を判断するか？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64373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本資料で定義した主要KPIを月次で追跡します。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731520" y="3840480"/>
            <a:ext cx="5212080" cy="187452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9509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関係部門との連携方法は？</a:t>
            </a:r>
            <a:endParaRPr lang="en-US" sz="1100" dirty="0"/>
          </a:p>
        </p:txBody>
      </p:sp>
      <p:sp>
        <p:nvSpPr>
          <p:cNvPr id="64" name="Text 62"/>
          <p:cNvSpPr/>
          <p:nvPr/>
        </p:nvSpPr>
        <p:spPr>
          <a:xfrm>
            <a:off x="9509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役割分担とレビュー周期を固定し、横断で運用します。</a:t>
            </a:r>
            <a:endParaRPr lang="en-US" sz="1100" dirty="0"/>
          </a:p>
        </p:txBody>
      </p:sp>
      <p:sp>
        <p:nvSpPr>
          <p:cNvPr id="65" name="Shape 63"/>
          <p:cNvSpPr/>
          <p:nvPr/>
        </p:nvSpPr>
        <p:spPr>
          <a:xfrm>
            <a:off x="6217920" y="3840480"/>
            <a:ext cx="5212080" cy="1874520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4373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改善が進まない場合の対応は？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4373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中間レビューで優先施策を見直し、配分を再調整します。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承認依頼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承認依頼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重点施策3件の承認</a:t>
            </a:r>
            <a:endParaRPr lang="en-US" sz="1300" dirty="0"/>
          </a:p>
        </p:txBody>
      </p:sp>
      <p:sp>
        <p:nvSpPr>
          <p:cNvPr id="60" name="Shape 58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推進責任者の任命</a:t>
            </a:r>
            <a:endParaRPr lang="en-US" sz="1300" dirty="0"/>
          </a:p>
        </p:txBody>
      </p:sp>
      <p:sp>
        <p:nvSpPr>
          <p:cNvPr id="63" name="Shape 61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90日計画の承認</a:t>
            </a:r>
            <a:endParaRPr lang="en-US" sz="1300" dirty="0"/>
          </a:p>
        </p:txBody>
      </p:sp>
      <p:sp>
        <p:nvSpPr>
          <p:cNvPr id="66" name="Shape 64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月次レビュー会の開催確定</a:t>
            </a:r>
            <a:endParaRPr lang="en-US" sz="1300" dirty="0"/>
          </a:p>
        </p:txBody>
      </p:sp>
      <p:sp>
        <p:nvSpPr>
          <p:cNvPr id="69" name="Text 67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本資料の進行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本資料の進行</a:t>
            </a:r>
            <a:endParaRPr lang="en-US" sz="2400" dirty="0"/>
          </a:p>
        </p:txBody>
      </p:sp>
      <p:sp>
        <p:nvSpPr>
          <p:cNvPr id="56" name="Text 54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E786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57" name="Shape 55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全社サマリー</a:t>
            </a:r>
            <a:endParaRPr lang="en-US" sz="1300" dirty="0"/>
          </a:p>
        </p:txBody>
      </p:sp>
      <p:sp>
        <p:nvSpPr>
          <p:cNvPr id="61" name="Shape 59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重点指標</a:t>
            </a:r>
            <a:endParaRPr lang="en-US" sz="1300" dirty="0"/>
          </a:p>
        </p:txBody>
      </p:sp>
      <p:sp>
        <p:nvSpPr>
          <p:cNvPr id="65" name="Shape 63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67" name="Shape 65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差異要因</a:t>
            </a:r>
            <a:endParaRPr lang="en-US" sz="1300" dirty="0"/>
          </a:p>
        </p:txBody>
      </p:sp>
      <p:sp>
        <p:nvSpPr>
          <p:cNvPr id="69" name="Shape 67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71" name="Shape 69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重点施策</a:t>
            </a:r>
            <a:endParaRPr lang="en-US" sz="1300" dirty="0"/>
          </a:p>
        </p:txBody>
      </p:sp>
      <p:sp>
        <p:nvSpPr>
          <p:cNvPr id="73" name="Shape 71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次月計画</a:t>
            </a:r>
            <a:endParaRPr lang="en-US" sz="1300" dirty="0"/>
          </a:p>
        </p:txBody>
      </p:sp>
      <p:sp>
        <p:nvSpPr>
          <p:cNvPr id="77" name="Shape 75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決議事項</a:t>
            </a:r>
            <a:endParaRPr lang="en-US" sz="1300" dirty="0"/>
          </a:p>
        </p:txBody>
      </p:sp>
      <p:sp>
        <p:nvSpPr>
          <p:cNvPr id="81" name="Shape 79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83" name="Text 81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結論サマリー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結論サマリー</a:t>
            </a:r>
            <a:endParaRPr lang="en-US" sz="2400" dirty="0"/>
          </a:p>
        </p:txBody>
      </p:sp>
      <p:sp>
        <p:nvSpPr>
          <p:cNvPr id="56" name="Text 54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E786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最初に意思決定者へ結論を提示</a:t>
            </a:r>
            <a:endParaRPr lang="en-US" sz="1200" dirty="0"/>
          </a:p>
        </p:txBody>
      </p:sp>
      <p:sp>
        <p:nvSpPr>
          <p:cNvPr id="57" name="Shape 55"/>
          <p:cNvSpPr/>
          <p:nvPr/>
        </p:nvSpPr>
        <p:spPr>
          <a:xfrm>
            <a:off x="731520" y="1664208"/>
            <a:ext cx="10972800" cy="1115568"/>
          </a:xfrm>
          <a:prstGeom prst="roundRect">
            <a:avLst/>
          </a:prstGeom>
          <a:solidFill>
            <a:srgbClr val="0F3A35"/>
          </a:solidFill>
          <a:ln w="12700">
            <a:solidFill>
              <a:srgbClr val="0F3A35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50976" y="1847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1975104" y="1810512"/>
            <a:ext cx="9509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重点指標を定点監視し、意思決定の遅れを防ぐ</a:t>
            </a:r>
            <a:endParaRPr lang="en-US" sz="1400" dirty="0"/>
          </a:p>
        </p:txBody>
      </p:sp>
      <p:sp>
        <p:nvSpPr>
          <p:cNvPr id="60" name="Shape 58"/>
          <p:cNvSpPr/>
          <p:nvPr/>
        </p:nvSpPr>
        <p:spPr>
          <a:xfrm>
            <a:off x="731520" y="2999232"/>
            <a:ext cx="3493008" cy="196596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914400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1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914400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週次KPIの即時共有に直結する主要論点を先に合意できる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4370832" y="2999232"/>
            <a:ext cx="3493008" cy="1965960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553712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2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4553712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指標・体制・期限を同時に提示し、実行の遅れを防げる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8010144" y="2999232"/>
            <a:ext cx="3493008" cy="196596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8193024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3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8193024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レビュー会で次アクションを即時確定できる</a:t>
            </a:r>
            <a:endParaRPr lang="en-US" sz="1100" dirty="0"/>
          </a:p>
        </p:txBody>
      </p:sp>
      <p:sp>
        <p:nvSpPr>
          <p:cNvPr id="69" name="Shape 67"/>
          <p:cNvSpPr/>
          <p:nvPr/>
        </p:nvSpPr>
        <p:spPr>
          <a:xfrm>
            <a:off x="731520" y="5888736"/>
            <a:ext cx="10972800" cy="402336"/>
          </a:xfrm>
          <a:prstGeom prst="roundRect">
            <a:avLst/>
          </a:prstGeom>
          <a:solidFill>
            <a:srgbClr val="4DB79A">
              <a:alpha val="84000"/>
            </a:srgbClr>
          </a:solidFill>
          <a:ln w="12700">
            <a:solidFill>
              <a:srgbClr val="4DB79A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960120" y="5998464"/>
            <a:ext cx="10515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本日お願いしたい意思決定: 重点施策と推進体制、レビュー日程の承認をお願いしたい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現状課題と改善方針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現状課題と改善方針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経営課題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改善方針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・予実差異が拡大</a:t>
            </a:r>
            <a:endParaRPr lang="en-US" sz="1300" dirty="0"/>
          </a:p>
        </p:txBody>
      </p:sp>
      <p:sp>
        <p:nvSpPr>
          <p:cNvPr id="61" name="Text 59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・施策進捗が遅延</a:t>
            </a:r>
            <a:endParaRPr lang="en-US" sz="1300" dirty="0"/>
          </a:p>
        </p:txBody>
      </p:sp>
      <p:sp>
        <p:nvSpPr>
          <p:cNvPr id="62" name="Text 60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・判断論点が散在</a:t>
            </a:r>
            <a:endParaRPr lang="en-US" sz="1300" dirty="0"/>
          </a:p>
        </p:txBody>
      </p:sp>
      <p:sp>
        <p:nvSpPr>
          <p:cNvPr id="63" name="Text 61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・差異上位項目に集中</a:t>
            </a:r>
            <a:endParaRPr lang="en-US" sz="1300" dirty="0"/>
          </a:p>
        </p:txBody>
      </p:sp>
      <p:sp>
        <p:nvSpPr>
          <p:cNvPr id="64" name="Text 62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・施策ゲートを明確化</a:t>
            </a:r>
            <a:endParaRPr lang="en-US" sz="1300" dirty="0"/>
          </a:p>
        </p:txBody>
      </p:sp>
      <p:sp>
        <p:nvSpPr>
          <p:cNvPr id="65" name="Text 63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・会議決議を固定化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重要論点の整理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重要論点の整理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691640"/>
            <a:ext cx="2194560" cy="566928"/>
          </a:xfrm>
          <a:prstGeom prst="rect">
            <a:avLst/>
          </a:prstGeom>
          <a:solidFill>
            <a:srgbClr val="0F3A35"/>
          </a:solidFill>
          <a:ln w="12700">
            <a:solidFill>
              <a:srgbClr val="0F3A35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822960" y="1874520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論点</a:t>
            </a:r>
            <a:endParaRPr lang="en-US" sz="1200" dirty="0"/>
          </a:p>
        </p:txBody>
      </p:sp>
      <p:sp>
        <p:nvSpPr>
          <p:cNvPr id="58" name="Shape 56"/>
          <p:cNvSpPr/>
          <p:nvPr/>
        </p:nvSpPr>
        <p:spPr>
          <a:xfrm>
            <a:off x="2926080" y="1691640"/>
            <a:ext cx="2651760" cy="566928"/>
          </a:xfrm>
          <a:prstGeom prst="rect">
            <a:avLst/>
          </a:prstGeom>
          <a:solidFill>
            <a:srgbClr val="0F3A35"/>
          </a:solidFill>
          <a:ln w="12700">
            <a:solidFill>
              <a:srgbClr val="0F3A35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017520" y="187452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5577840" y="1691640"/>
            <a:ext cx="2011680" cy="566928"/>
          </a:xfrm>
          <a:prstGeom prst="rect">
            <a:avLst/>
          </a:prstGeom>
          <a:solidFill>
            <a:srgbClr val="0F3A35"/>
          </a:solidFill>
          <a:ln w="12700">
            <a:solidFill>
              <a:srgbClr val="0F3A35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669280" y="187452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</a:t>
            </a:r>
            <a:endParaRPr lang="en-US" sz="1200" dirty="0"/>
          </a:p>
        </p:txBody>
      </p:sp>
      <p:sp>
        <p:nvSpPr>
          <p:cNvPr id="62" name="Shape 60"/>
          <p:cNvSpPr/>
          <p:nvPr/>
        </p:nvSpPr>
        <p:spPr>
          <a:xfrm>
            <a:off x="7589520" y="1691640"/>
            <a:ext cx="5330952" cy="566928"/>
          </a:xfrm>
          <a:prstGeom prst="rect">
            <a:avLst/>
          </a:prstGeom>
          <a:solidFill>
            <a:srgbClr val="0F3A35"/>
          </a:solidFill>
          <a:ln w="12700">
            <a:solidFill>
              <a:srgbClr val="0F3A35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7680960" y="1874520"/>
            <a:ext cx="5148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打ち手</a:t>
            </a:r>
            <a:endParaRPr lang="en-US" sz="1200" dirty="0"/>
          </a:p>
        </p:txBody>
      </p:sp>
      <p:sp>
        <p:nvSpPr>
          <p:cNvPr id="64" name="Shape 62"/>
          <p:cNvSpPr/>
          <p:nvPr/>
        </p:nvSpPr>
        <p:spPr>
          <a:xfrm>
            <a:off x="731520" y="2258568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822960" y="23957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週次KPIの即時共有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2926080" y="2258568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017520" y="2395728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運用にばらつき</a:t>
            </a:r>
            <a:endParaRPr lang="en-US" sz="1100" dirty="0"/>
          </a:p>
        </p:txBody>
      </p:sp>
      <p:sp>
        <p:nvSpPr>
          <p:cNvPr id="68" name="Shape 66"/>
          <p:cNvSpPr/>
          <p:nvPr/>
        </p:nvSpPr>
        <p:spPr>
          <a:xfrm>
            <a:off x="5577840" y="2258568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669280" y="2395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標準化を実現</a:t>
            </a:r>
            <a:endParaRPr lang="en-US" sz="1100" dirty="0"/>
          </a:p>
        </p:txBody>
      </p:sp>
      <p:sp>
        <p:nvSpPr>
          <p:cNvPr id="70" name="Shape 68"/>
          <p:cNvSpPr/>
          <p:nvPr/>
        </p:nvSpPr>
        <p:spPr>
          <a:xfrm>
            <a:off x="7589520" y="2258568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7680960" y="2395728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指標定義とレビュー運用を統一</a:t>
            </a:r>
            <a:endParaRPr lang="en-US" sz="1100" dirty="0"/>
          </a:p>
        </p:txBody>
      </p:sp>
      <p:sp>
        <p:nvSpPr>
          <p:cNvPr id="72" name="Shape 70"/>
          <p:cNvSpPr/>
          <p:nvPr/>
        </p:nvSpPr>
        <p:spPr>
          <a:xfrm>
            <a:off x="731520" y="2953512"/>
            <a:ext cx="2194560" cy="694944"/>
          </a:xfrm>
          <a:prstGeom prst="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22960" y="3090672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合意形成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2926080" y="2953512"/>
            <a:ext cx="2651760" cy="694944"/>
          </a:xfrm>
          <a:prstGeom prst="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017520" y="3090672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会議で論点が拡散</a:t>
            </a:r>
            <a:endParaRPr lang="en-US" sz="1100" dirty="0"/>
          </a:p>
        </p:txBody>
      </p:sp>
      <p:sp>
        <p:nvSpPr>
          <p:cNvPr id="76" name="Shape 74"/>
          <p:cNvSpPr/>
          <p:nvPr/>
        </p:nvSpPr>
        <p:spPr>
          <a:xfrm>
            <a:off x="5577840" y="2953512"/>
            <a:ext cx="2011680" cy="694944"/>
          </a:xfrm>
          <a:prstGeom prst="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5669280" y="3090672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判断速度を改善</a:t>
            </a:r>
            <a:endParaRPr lang="en-US" sz="1100" dirty="0"/>
          </a:p>
        </p:txBody>
      </p:sp>
      <p:sp>
        <p:nvSpPr>
          <p:cNvPr id="78" name="Shape 76"/>
          <p:cNvSpPr/>
          <p:nvPr/>
        </p:nvSpPr>
        <p:spPr>
          <a:xfrm>
            <a:off x="7589520" y="2953512"/>
            <a:ext cx="5330952" cy="694944"/>
          </a:xfrm>
          <a:prstGeom prst="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7680960" y="3090672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意思決定項目を事前に固定</a:t>
            </a:r>
            <a:endParaRPr lang="en-US" sz="1100" dirty="0"/>
          </a:p>
        </p:txBody>
      </p:sp>
      <p:sp>
        <p:nvSpPr>
          <p:cNvPr id="80" name="Shape 78"/>
          <p:cNvSpPr/>
          <p:nvPr/>
        </p:nvSpPr>
        <p:spPr>
          <a:xfrm>
            <a:off x="731520" y="3648456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22960" y="3785616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実行管理</a:t>
            </a:r>
            <a:endParaRPr lang="en-US" sz="1100" dirty="0"/>
          </a:p>
        </p:txBody>
      </p:sp>
      <p:sp>
        <p:nvSpPr>
          <p:cNvPr id="82" name="Shape 80"/>
          <p:cNvSpPr/>
          <p:nvPr/>
        </p:nvSpPr>
        <p:spPr>
          <a:xfrm>
            <a:off x="2926080" y="3648456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017520" y="3785616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担当と期限が曖昧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5577840" y="3648456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5669280" y="3785616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遅延を抑制</a:t>
            </a:r>
            <a:endParaRPr lang="en-US" sz="1100" dirty="0"/>
          </a:p>
        </p:txBody>
      </p:sp>
      <p:sp>
        <p:nvSpPr>
          <p:cNvPr id="86" name="Shape 84"/>
          <p:cNvSpPr/>
          <p:nvPr/>
        </p:nvSpPr>
        <p:spPr>
          <a:xfrm>
            <a:off x="7589520" y="3648456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7680960" y="3785616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責任者・期限・評価指標を明確化</a:t>
            </a:r>
            <a:endParaRPr lang="en-US" sz="1100" dirty="0"/>
          </a:p>
        </p:txBody>
      </p:sp>
      <p:sp>
        <p:nvSpPr>
          <p:cNvPr id="88" name="Shape 86"/>
          <p:cNvSpPr/>
          <p:nvPr/>
        </p:nvSpPr>
        <p:spPr>
          <a:xfrm>
            <a:off x="731520" y="4343400"/>
            <a:ext cx="2194560" cy="694944"/>
          </a:xfrm>
          <a:prstGeom prst="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822960" y="44805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効果測定</a:t>
            </a:r>
            <a:endParaRPr lang="en-US" sz="1100" dirty="0"/>
          </a:p>
        </p:txBody>
      </p:sp>
      <p:sp>
        <p:nvSpPr>
          <p:cNvPr id="90" name="Shape 88"/>
          <p:cNvSpPr/>
          <p:nvPr/>
        </p:nvSpPr>
        <p:spPr>
          <a:xfrm>
            <a:off x="2926080" y="4343400"/>
            <a:ext cx="2651760" cy="694944"/>
          </a:xfrm>
          <a:prstGeom prst="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3017520" y="4480560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成果が可視化されない</a:t>
            </a:r>
            <a:endParaRPr lang="en-US" sz="1100" dirty="0"/>
          </a:p>
        </p:txBody>
      </p:sp>
      <p:sp>
        <p:nvSpPr>
          <p:cNvPr id="92" name="Shape 90"/>
          <p:cNvSpPr/>
          <p:nvPr/>
        </p:nvSpPr>
        <p:spPr>
          <a:xfrm>
            <a:off x="5577840" y="4343400"/>
            <a:ext cx="2011680" cy="694944"/>
          </a:xfrm>
          <a:prstGeom prst="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5669280" y="4480560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継続改善を実現</a:t>
            </a: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7589520" y="4343400"/>
            <a:ext cx="5330952" cy="694944"/>
          </a:xfrm>
          <a:prstGeom prst="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7680960" y="4480560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月次でKPIをレビュー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主要KPI（現状 / 目標）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主要KPI（現状 / 目標）</a:t>
            </a:r>
            <a:endParaRPr lang="en-US" sz="2400" dirty="0"/>
          </a:p>
        </p:txBody>
      </p:sp>
      <p:graphicFrame>
        <p:nvGraphicFramePr>
          <p:cNvPr id="56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7" name="Shape 54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59" name="Text 56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・定義を固定して時系列比較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・対象範囲を統一して測定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・月次で改善施策を更新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施策優先度（インパクト × 実行難易度）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施策優先度（インパクト × 実行難易度）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960120" y="1737360"/>
            <a:ext cx="987552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5897880" y="1737360"/>
            <a:ext cx="0" cy="4480560"/>
          </a:xfrm>
          <a:prstGeom prst="line">
            <a:avLst/>
          </a:prstGeom>
          <a:noFill/>
          <a:ln w="12700">
            <a:solidFill>
              <a:srgbClr val="1F7267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960120" y="3977640"/>
            <a:ext cx="9875520" cy="0"/>
          </a:xfrm>
          <a:prstGeom prst="line">
            <a:avLst/>
          </a:prstGeom>
          <a:noFill/>
          <a:ln w="12700">
            <a:solidFill>
              <a:srgbClr val="1F7267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 rot="16200000">
            <a:off x="320040" y="34290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E786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インパクト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5303520" y="6355080"/>
            <a:ext cx="2103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E786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実行難易度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114300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最優先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114300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・週次KPIの即時共有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・レビュー運用標準化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608076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計画実行</a:t>
            </a:r>
            <a:endParaRPr lang="en-US" sz="1100" dirty="0"/>
          </a:p>
        </p:txBody>
      </p:sp>
      <p:sp>
        <p:nvSpPr>
          <p:cNvPr id="64" name="Text 62"/>
          <p:cNvSpPr/>
          <p:nvPr/>
        </p:nvSpPr>
        <p:spPr>
          <a:xfrm>
            <a:off x="608076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・データ基盤整備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・部門横断プロセス改善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114300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定常改善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114300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・資料テンプレ更新</a:t>
            </a:r>
            <a:endParaRPr lang="en-US" sz="1000" dirty="0"/>
          </a:p>
        </p:txBody>
      </p:sp>
      <p:sp>
        <p:nvSpPr>
          <p:cNvPr id="67" name="Text 65"/>
          <p:cNvSpPr/>
          <p:nvPr/>
        </p:nvSpPr>
        <p:spPr>
          <a:xfrm>
            <a:off x="608076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再評価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608076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・低影響施策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90日実行計画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90日実行計画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1F7267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1-14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設計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対象範囲・指標・責任者を確定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15-35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実装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テンプレと運用ルールを導入</a:t>
            </a:r>
            <a:endParaRPr lang="en-US" sz="1100" dirty="0"/>
          </a:p>
        </p:txBody>
      </p:sp>
      <p:sp>
        <p:nvSpPr>
          <p:cNvPr id="67" name="Shape 65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36-60</a:t>
            </a:r>
            <a:endParaRPr lang="en-US" sz="1100" dirty="0"/>
          </a:p>
        </p:txBody>
      </p:sp>
      <p:sp>
        <p:nvSpPr>
          <p:cNvPr id="69" name="Shape 67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</a:t>
            </a:r>
            <a:endParaRPr lang="en-US" sz="1100" dirty="0"/>
          </a:p>
        </p:txBody>
      </p:sp>
      <p:sp>
        <p:nvSpPr>
          <p:cNvPr id="71" name="Text 69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先行実行と中間レビューを実施</a:t>
            </a:r>
            <a:endParaRPr lang="en-US" sz="1100" dirty="0"/>
          </a:p>
        </p:txBody>
      </p:sp>
      <p:sp>
        <p:nvSpPr>
          <p:cNvPr id="72" name="Shape 70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1F7267"/>
          </a:solidFill>
          <a:ln w="12700">
            <a:solidFill>
              <a:srgbClr val="1F7267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61-90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定着</a:t>
            </a:r>
            <a:endParaRPr lang="en-US" sz="1100" dirty="0"/>
          </a:p>
        </p:txBody>
      </p:sp>
      <p:sp>
        <p:nvSpPr>
          <p:cNvPr id="76" name="Text 74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全体展開と効果評価を完了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ECF8F5"/>
          </a:solidFill>
          <a:ln w="12700">
            <a:solidFill>
              <a:srgbClr val="ECF8F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4DB79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推進体制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3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推進体制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CEO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59" name="Text 57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優先順位と最終判断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CFO</a:t>
            </a:r>
            <a:endParaRPr lang="en-US" sz="1300" dirty="0"/>
          </a:p>
        </p:txBody>
      </p:sp>
      <p:sp>
        <p:nvSpPr>
          <p:cNvPr id="62" name="Text 60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63" name="Text 61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財務論点と投資判断</a:t>
            </a:r>
            <a:endParaRPr lang="en-US" sz="1200" dirty="0"/>
          </a:p>
        </p:txBody>
      </p:sp>
      <p:sp>
        <p:nvSpPr>
          <p:cNvPr id="64" name="Shape 62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ECF8F5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COO</a:t>
            </a:r>
            <a:endParaRPr lang="en-US" sz="1300" dirty="0"/>
          </a:p>
        </p:txBody>
      </p:sp>
      <p:sp>
        <p:nvSpPr>
          <p:cNvPr id="66" name="Text 64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67" name="Text 65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実行統制と進捗管理</a:t>
            </a:r>
            <a:endParaRPr lang="en-US" sz="1200" dirty="0"/>
          </a:p>
        </p:txBody>
      </p:sp>
      <p:sp>
        <p:nvSpPr>
          <p:cNvPr id="68" name="Shape 66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D8EFE9"/>
          </a:solidFill>
          <a:ln w="12700">
            <a:solidFill>
              <a:srgbClr val="D8EFE9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3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事業責任者</a:t>
            </a:r>
            <a:endParaRPr lang="en-US" sz="1300" dirty="0"/>
          </a:p>
        </p:txBody>
      </p:sp>
      <p:sp>
        <p:nvSpPr>
          <p:cNvPr id="70" name="Text 68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726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71" name="Text 69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D4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施策実行と成果報告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週次KPIサマリー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2026-03-15T23:16:10Z</dcterms:created>
  <dcterms:modified xsi:type="dcterms:W3CDTF">2026-03-15T23:16:10Z</dcterms:modified>
</cp:coreProperties>
</file>