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4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4.xlsx"/></Relationships>
</file>

<file path=ppt/charts/chart7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8EFE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KPI更新率</c:v>
                  </c:pt>
                  <c:pt idx="1">
                    <c:v>意思決定リードタイム</c:v>
                  </c:pt>
                  <c:pt idx="2">
                    <c:v>課題解消率</c:v>
                  </c:pt>
                  <c:pt idx="3">
                    <c:v>施策実行率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</c:v>
                </c:pt>
                <c:pt idx="1">
                  <c:v>49</c:v>
                </c:pt>
                <c:pt idx="2">
                  <c:v>45</c:v>
                </c:pt>
                <c:pt idx="3">
                  <c:v>57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F726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KPI更新率</c:v>
                  </c:pt>
                  <c:pt idx="1">
                    <c:v>意思決定リードタイム</c:v>
                  </c:pt>
                  <c:pt idx="2">
                    <c:v>課題解消率</c:v>
                  </c:pt>
                  <c:pt idx="3">
                    <c:v>施策実行率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84</c:v>
                </c:pt>
                <c:pt idx="1">
                  <c:v>77</c:v>
                </c:pt>
                <c:pt idx="2">
                  <c:v>73</c:v>
                </c:pt>
                <c:pt idx="3">
                  <c:v>82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3A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79792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375904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272016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68128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064240" y="731520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583680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79792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375904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272016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168128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064240" y="1719072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479792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375904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272016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68128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1064240" y="2706624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83680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479792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375904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272016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168128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064240" y="3694176"/>
            <a:ext cx="621792" cy="621792"/>
          </a:xfrm>
          <a:prstGeom prst="roundRect">
            <a:avLst/>
          </a:prstGeom>
          <a:solidFill>
            <a:srgbClr val="4DB79A">
              <a:alpha val="52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583680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479792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375904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72016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168128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1064240" y="4681728"/>
            <a:ext cx="621792" cy="621792"/>
          </a:xfrm>
          <a:prstGeom prst="roundRect">
            <a:avLst/>
          </a:prstGeom>
          <a:solidFill>
            <a:srgbClr val="1F7267">
              <a:alpha val="52000"/>
            </a:srgbClr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週次KPIサマリー</a:t>
            </a:r>
            <a:endParaRPr lang="en-US" sz="3400" dirty="0"/>
          </a:p>
        </p:txBody>
      </p:sp>
      <p:sp>
        <p:nvSpPr>
          <p:cNvPr id="33" name="Text 31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週次KPIの即時共有を起点に、現状整理から実行計画までを短時間で合意形成する構成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EXEC REVIEW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70" name="Text 68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週次KPIの即時共有に直結する最優先施策から着手します。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63" name="Shape 61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66" name="Shape 64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69" name="Text 67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786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全社サマリー</a:t>
            </a:r>
            <a:endParaRPr lang="en-US" sz="1300" dirty="0"/>
          </a:p>
        </p:txBody>
      </p:sp>
      <p:sp>
        <p:nvSpPr>
          <p:cNvPr id="61" name="Shape 59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重点指標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差異要因</a:t>
            </a:r>
            <a:endParaRPr lang="en-US" sz="1300" dirty="0"/>
          </a:p>
        </p:txBody>
      </p:sp>
      <p:sp>
        <p:nvSpPr>
          <p:cNvPr id="69" name="Shape 67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</a:t>
            </a:r>
            <a:endParaRPr lang="en-US" sz="1300" dirty="0"/>
          </a:p>
        </p:txBody>
      </p:sp>
      <p:sp>
        <p:nvSpPr>
          <p:cNvPr id="73" name="Shape 71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次月計画</a:t>
            </a:r>
            <a:endParaRPr lang="en-US" sz="1300" dirty="0"/>
          </a:p>
        </p:txBody>
      </p:sp>
      <p:sp>
        <p:nvSpPr>
          <p:cNvPr id="77" name="Shape 75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決議事項</a:t>
            </a:r>
            <a:endParaRPr lang="en-US" sz="1300" dirty="0"/>
          </a:p>
        </p:txBody>
      </p:sp>
      <p:sp>
        <p:nvSpPr>
          <p:cNvPr id="81" name="Shape 79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83" name="Text 81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786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0F3A35"/>
          </a:solidFill>
          <a:ln w="12700">
            <a:solidFill>
              <a:srgbClr val="0F3A3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重点指標を定点監視し、意思決定の遅れを防ぐ</a:t>
            </a:r>
            <a:endParaRPr lang="en-US" sz="1400" dirty="0"/>
          </a:p>
        </p:txBody>
      </p:sp>
      <p:sp>
        <p:nvSpPr>
          <p:cNvPr id="60" name="Shape 58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週次KPIの即時共有に直結する主要論点を先に合意できる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4DB79A">
              <a:alpha val="84000"/>
            </a:srgbClr>
          </a:solidFill>
          <a:ln w="12700">
            <a:solidFill>
              <a:srgbClr val="4DB79A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経営課題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改善方針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・予実差異が拡大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・施策進捗が遅延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・判断論点が散在</a:t>
            </a:r>
            <a:endParaRPr lang="en-US" sz="1300" dirty="0"/>
          </a:p>
        </p:txBody>
      </p:sp>
      <p:sp>
        <p:nvSpPr>
          <p:cNvPr id="63" name="Text 61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・差異上位項目に集中</a:t>
            </a:r>
            <a:endParaRPr lang="en-US" sz="1300" dirty="0"/>
          </a:p>
        </p:txBody>
      </p:sp>
      <p:sp>
        <p:nvSpPr>
          <p:cNvPr id="64" name="Text 62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・施策ゲートを明確化</a:t>
            </a:r>
            <a:endParaRPr lang="en-US" sz="1300" dirty="0"/>
          </a:p>
        </p:txBody>
      </p:sp>
      <p:sp>
        <p:nvSpPr>
          <p:cNvPr id="65" name="Text 63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・会議決議を固定化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0F3A35"/>
          </a:solidFill>
          <a:ln w="12700">
            <a:solidFill>
              <a:srgbClr val="0F3A3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0F3A35"/>
          </a:solidFill>
          <a:ln w="12700">
            <a:solidFill>
              <a:srgbClr val="0F3A35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0F3A35"/>
          </a:solidFill>
          <a:ln w="12700">
            <a:solidFill>
              <a:srgbClr val="0F3A35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62" name="Shape 60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0F3A35"/>
          </a:solidFill>
          <a:ln w="12700">
            <a:solidFill>
              <a:srgbClr val="0F3A35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週次KPIの即時共有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86" name="Shape 84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88" name="Shape 86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90" name="Shape 88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92" name="Shape 90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94" name="Shape 92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56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7" name="Shape 54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59" name="Text 56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F7267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F7267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786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E786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・週次KPIの即時共有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F7267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F7267"/>
          </a:solidFill>
          <a:ln w="12700">
            <a:solidFill>
              <a:srgbClr val="1F726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76" name="Text 74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30352"/>
          </a:xfrm>
          <a:prstGeom prst="rect">
            <a:avLst/>
          </a:prstGeom>
          <a:solidFill>
            <a:srgbClr val="ECF8F5"/>
          </a:solidFill>
          <a:ln w="12700">
            <a:solidFill>
              <a:srgbClr val="ECF8F5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0" y="530352"/>
            <a:ext cx="12191695" cy="0"/>
          </a:xfrm>
          <a:prstGeom prst="line">
            <a:avLst/>
          </a:prstGeom>
          <a:noFill/>
          <a:ln w="12700">
            <a:solidFill>
              <a:srgbClr val="4DB79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37160"/>
            <a:ext cx="8503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55680" y="12801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3A35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CEO</a:t>
            </a:r>
            <a:endParaRPr lang="en-US" sz="1300" dirty="0"/>
          </a:p>
        </p:txBody>
      </p:sp>
      <p:sp>
        <p:nvSpPr>
          <p:cNvPr id="58" name="Text 56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優先順位と最終判断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CFO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財務論点と投資判断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CF8F5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COO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実行統制と進捗管理</a:t>
            </a:r>
            <a:endParaRPr lang="en-US" sz="1200" dirty="0"/>
          </a:p>
        </p:txBody>
      </p:sp>
      <p:sp>
        <p:nvSpPr>
          <p:cNvPr id="68" name="Shape 66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8EFE9"/>
          </a:solidFill>
          <a:ln w="12700">
            <a:solidFill>
              <a:srgbClr val="D8EFE9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3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事業責任者</a:t>
            </a:r>
            <a:endParaRPr lang="en-US" sz="1300" dirty="0"/>
          </a:p>
        </p:txBody>
      </p:sp>
      <p:sp>
        <p:nvSpPr>
          <p:cNvPr id="70" name="Text 68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726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71" name="Text 69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D4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施策実行と成果報告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週次KPIサマリー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