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78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7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8.xlsx"/></Relationships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DDEED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説明時間短縮率</c:v>
                  </c:pt>
                  <c:pt idx="1">
                    <c:v>理解度スコア</c:v>
                  </c:pt>
                  <c:pt idx="2">
                    <c:v>商談化率</c:v>
                  </c:pt>
                  <c:pt idx="3">
                    <c:v>資料再利用率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54</c:v>
                </c:pt>
                <c:pt idx="1">
                  <c:v>48</c:v>
                </c:pt>
                <c:pt idx="2">
                  <c:v>45</c:v>
                </c:pt>
                <c:pt idx="3">
                  <c:v>52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36634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説明時間短縮率</c:v>
                  </c:pt>
                  <c:pt idx="1">
                    <c:v>理解度スコア</c:v>
                  </c:pt>
                  <c:pt idx="2">
                    <c:v>商談化率</c:v>
                  </c:pt>
                  <c:pt idx="3">
                    <c:v>資料再利用率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82</c:v>
                </c:pt>
                <c:pt idx="1">
                  <c:v>78</c:v>
                </c:pt>
                <c:pt idx="2">
                  <c:v>73</c:v>
                </c:pt>
                <c:pt idx="3">
                  <c:v>81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-182880"/>
            <a:ext cx="822960" cy="7223760"/>
          </a:xfrm>
          <a:prstGeom prst="rect">
            <a:avLst/>
          </a:prstGeom>
          <a:solidFill>
            <a:srgbClr val="366348">
              <a:alpha val="45000"/>
            </a:srgbClr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51392" y="-182880"/>
            <a:ext cx="822960" cy="7223760"/>
          </a:xfrm>
          <a:prstGeom prst="rect">
            <a:avLst/>
          </a:prstGeom>
          <a:solidFill>
            <a:srgbClr val="81B661">
              <a:alpha val="53000"/>
            </a:srgbClr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30384" y="-182880"/>
            <a:ext cx="822960" cy="7223760"/>
          </a:xfrm>
          <a:prstGeom prst="rect">
            <a:avLst/>
          </a:prstGeom>
          <a:solidFill>
            <a:srgbClr val="366348">
              <a:alpha val="61000"/>
            </a:srgbClr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009376" y="-182880"/>
            <a:ext cx="822960" cy="7223760"/>
          </a:xfrm>
          <a:prstGeom prst="rect">
            <a:avLst/>
          </a:prstGeom>
          <a:solidFill>
            <a:srgbClr val="81B661">
              <a:alpha val="69000"/>
            </a:srgbClr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会社紹介 ライト版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短尺会社説明の標準化を起点に、現状整理から実行計画までを短時間で合意形成する構成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BRANDING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主要リスクと対策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主要リスクと対策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123444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20240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914400" y="21579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定義の不統一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480560" y="21579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比較不能で判断遅延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132320" y="2157984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定義書を固定しレビュー前に合意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1520" y="3218688"/>
            <a:ext cx="10972800" cy="123444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3401568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14400" y="363931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実行優先度の分散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80560" y="36393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成果未達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132320" y="3639312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優先施策を3件以内に絞る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31520" y="4700016"/>
            <a:ext cx="10972800" cy="123444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4882896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14400" y="5120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フォロー不足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480560" y="512064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改善の停滞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132320" y="5120640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月次レビューと責任者報告を必須化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想定質問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想定質問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5212080" cy="187452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09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何から着手すべきか？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509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短尺会社説明の標準化に直結する最優先施策から着手します。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691640"/>
            <a:ext cx="5212080" cy="187452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373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どの指標で成果を判断するか？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373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本資料で定義した主要KPIを月次で追跡します。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31520" y="3840480"/>
            <a:ext cx="5212080" cy="187452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509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関係部門との連携方法は？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509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役割分担とレビュー周期を固定し、横断で運用します。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17920" y="3840480"/>
            <a:ext cx="5212080" cy="187452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373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改善が進まない場合の対応は？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373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中間レビューで優先施策を見直し、配分を再調整します。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承認依頼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承認依頼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重点施策3件の承認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推進責任者の任命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90日計画の承認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月次レビュー会の開催確定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本資料の進行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本資料の進行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D705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ブランド背景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訴求軸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証拠データ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活用シーン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実行計画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合意事項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結論サマリー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結論サマリー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D705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最初に意思決定者へ結論を提示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1520" y="1664208"/>
            <a:ext cx="10972800" cy="1115568"/>
          </a:xfrm>
          <a:prstGeom prst="round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50976" y="1847088"/>
            <a:ext cx="914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75104" y="1810512"/>
            <a:ext cx="9509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要点を短時間で伝え、初回面談の理解と信頼を高める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31520" y="2999232"/>
            <a:ext cx="3493008" cy="196596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1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914400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短尺会社説明の標準化に直結する主要論点を先に合意できる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370832" y="2999232"/>
            <a:ext cx="3493008" cy="196596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53712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2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53712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指標・体制・期限を同時に提示し、実行の遅れを防げる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010144" y="2999232"/>
            <a:ext cx="3493008" cy="196596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93024" y="3163824"/>
            <a:ext cx="822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根拠 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193024" y="3456432"/>
            <a:ext cx="312724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レビュー会で次アクションを即時確定できる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31520" y="5888736"/>
            <a:ext cx="10972800" cy="402336"/>
          </a:xfrm>
          <a:prstGeom prst="roundRect">
            <a:avLst/>
          </a:prstGeom>
          <a:solidFill>
            <a:srgbClr val="81B661">
              <a:alpha val="84000"/>
            </a:srgbClr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0120" y="5998464"/>
            <a:ext cx="10515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本日お願いしたい意思決定: 重点施策と推進体制、レビュー日程の承認をお願いしたい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現状課題と改善方針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現状課題と改善方針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訴求上の課題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改善方針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・メッセージが分散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・事例の一貫性不足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・説明品質が属人化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・コアメッセージを統一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・証拠データを標準化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・説明資料を運用ルール化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重要論点の整理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重要論点の整理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219456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2011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論点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926080" y="1691640"/>
            <a:ext cx="265176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187452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577840" y="1691640"/>
            <a:ext cx="201168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69280" y="187452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目標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589520" y="1691640"/>
            <a:ext cx="5330952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80960" y="1874520"/>
            <a:ext cx="514807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打ち手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短尺会社説明の標準化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926080" y="2258568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017520" y="2395728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運用にばらつき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577840" y="2258568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0" y="2395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標準化を実現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7589520" y="2258568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80960" y="2395728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指標定義とレビュー運用を統一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219456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合意形成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926080" y="2953512"/>
            <a:ext cx="265176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017520" y="3090672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会議で論点が拡散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577840" y="2953512"/>
            <a:ext cx="201168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669280" y="3090672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判断速度を改善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589520" y="2953512"/>
            <a:ext cx="5330952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680960" y="3090672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意思決定項目を事前に固定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21945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実行管理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926080" y="3648456"/>
            <a:ext cx="26517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017520" y="3785616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担当と期限が曖昧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577840" y="3648456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669280" y="3785616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遅延を抑制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589520" y="3648456"/>
            <a:ext cx="533095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680960" y="3785616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責任者・期限・評価指標を明確化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31520" y="4343400"/>
            <a:ext cx="219456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22960" y="44805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効果測定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2926080" y="4343400"/>
            <a:ext cx="265176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017520" y="4480560"/>
            <a:ext cx="2468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成果が可視化されない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577840" y="4343400"/>
            <a:ext cx="201168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669280" y="4480560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継続改善を実現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7589520" y="4343400"/>
            <a:ext cx="5330952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680960" y="4480560"/>
            <a:ext cx="514807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月次でKPIをレビュー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主要KPI（現状 / 目標）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主要KPI（現状 / 目標）</a:t>
            </a:r>
            <a:endParaRPr lang="en-US" sz="24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・定義を固定して時系列比較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・対象範囲を統一して測定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・月次で改善施策を更新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施策優先度（インパクト × 実行難易度）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施策優先度（インパクト × 実行難易度）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960120" y="1737360"/>
            <a:ext cx="987552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97880" y="1737360"/>
            <a:ext cx="0" cy="4480560"/>
          </a:xfrm>
          <a:prstGeom prst="line">
            <a:avLst/>
          </a:prstGeom>
          <a:noFill/>
          <a:ln w="12700">
            <a:solidFill>
              <a:srgbClr val="36634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60120" y="3977640"/>
            <a:ext cx="9875520" cy="0"/>
          </a:xfrm>
          <a:prstGeom prst="line">
            <a:avLst/>
          </a:prstGeom>
          <a:noFill/>
          <a:ln w="12700">
            <a:solidFill>
              <a:srgbClr val="36634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 rot="16200000">
            <a:off x="320040" y="34290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D705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インパクト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303520" y="6355080"/>
            <a:ext cx="2103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D705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実行難易度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4300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最優先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14300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・短尺会社説明の標準化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・レビュー運用標準化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08076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計画実行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08076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・データ基盤整備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・部門横断プロセス改善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4300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定常改善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14300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・資料テンプレ更新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08076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再評価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8076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・低影響施策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90日実行計画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90日実行計画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36634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1-14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設計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対象範囲・指標・責任者を確定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15-35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実装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テンプレと運用ルールを導入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36-60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先行実行と中間レビューを実施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Day 61-90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定着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全体展開と効果評価を完了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推進体制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推進体制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ブランド責任者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訴求方針の策定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広報責任者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発信運用の統括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営業責任者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商談活用の最適化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採用責任者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採用広報への展開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会社紹介 ライト版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2026-03-15T23:16:10Z</dcterms:created>
  <dcterms:modified xsi:type="dcterms:W3CDTF">2026-03-15T23:16:10Z</dcterms:modified>
</cp:coreProperties>
</file>