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6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spPr>
            <a:solidFill>
              <a:srgbClr val="DDEEDC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継続取引率</c:v>
                  </c:pt>
                  <c:pt idx="1">
                    <c:v>案件完遂率</c:v>
                  </c:pt>
                  <c:pt idx="2">
                    <c:v>社員定着率</c:v>
                  </c:pt>
                  <c:pt idx="3">
                    <c:v>顧客満足度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85</c:v>
                </c:pt>
                <c:pt idx="1">
                  <c:v>94</c:v>
                </c:pt>
                <c:pt idx="2">
                  <c:v>87</c:v>
                </c:pt>
                <c:pt idx="3">
                  <c:v>43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spPr>
            <a:solidFill>
              <a:srgbClr val="366348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継続取引率</c:v>
                  </c:pt>
                  <c:pt idx="1">
                    <c:v>案件完遂率</c:v>
                  </c:pt>
                  <c:pt idx="2">
                    <c:v>社員定着率</c:v>
                  </c:pt>
                  <c:pt idx="3">
                    <c:v>顧客満足度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90</c:v>
                </c:pt>
                <c:pt idx="1">
                  <c:v>96</c:v>
                </c:pt>
                <c:pt idx="2">
                  <c:v>92</c:v>
                </c:pt>
                <c:pt idx="3">
                  <c:v>52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182880"/>
            <a:ext cx="822960" cy="7223760"/>
          </a:xfrm>
          <a:prstGeom prst="rect">
            <a:avLst/>
          </a:prstGeom>
          <a:solidFill>
            <a:srgbClr val="366348">
              <a:alpha val="45000"/>
            </a:srgbClr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51392" y="-182880"/>
            <a:ext cx="822960" cy="7223760"/>
          </a:xfrm>
          <a:prstGeom prst="rect">
            <a:avLst/>
          </a:prstGeom>
          <a:solidFill>
            <a:srgbClr val="81B661">
              <a:alpha val="53000"/>
            </a:srgbClr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30384" y="-182880"/>
            <a:ext cx="822960" cy="7223760"/>
          </a:xfrm>
          <a:prstGeom prst="rect">
            <a:avLst/>
          </a:prstGeom>
          <a:solidFill>
            <a:srgbClr val="366348">
              <a:alpha val="61000"/>
            </a:srgbClr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009376" y="-182880"/>
            <a:ext cx="822960" cy="7223760"/>
          </a:xfrm>
          <a:prstGeom prst="rect">
            <a:avLst/>
          </a:prstGeom>
          <a:solidFill>
            <a:srgbClr val="81B661">
              <a:alpha val="69000"/>
            </a:srgbClr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会社紹介 採用・営業兼用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採用候補者にも顧客にも伝わる、信頼と魅力を両立した会社紹介構成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会社案内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F0F8F1">
              <a:alpha val="90000"/>
            </a:srgbClr>
          </a:solidFill>
          <a:ln w="12700">
            <a:solidFill>
              <a:srgbClr val="F0F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1B661"/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公開可能な実績エビデンス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公開可能な実績エビデンス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1737360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874520"/>
            <a:ext cx="1554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領域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468880" y="1691640"/>
            <a:ext cx="2011680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560320" y="187452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480560" y="1691640"/>
            <a:ext cx="1828800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0" y="187452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実績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309360" y="1691640"/>
            <a:ext cx="5029200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0" y="1874520"/>
            <a:ext cx="4846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補足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2258568"/>
            <a:ext cx="17373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2395728"/>
            <a:ext cx="15544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営業支援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468880" y="2258568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560320" y="2395728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提案通過率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480560" y="2258568"/>
            <a:ext cx="1828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0" y="2395728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+14ポイント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309360" y="2258568"/>
            <a:ext cx="5029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00800" y="2395728"/>
            <a:ext cx="4846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上位20案件の半年平均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2953512"/>
            <a:ext cx="1737360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" y="3090672"/>
            <a:ext cx="15544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業務改善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2468880" y="2953512"/>
            <a:ext cx="2011680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560320" y="3090672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運用工数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480560" y="2953512"/>
            <a:ext cx="1828800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572000" y="3090672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-27%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6309360" y="2953512"/>
            <a:ext cx="5029200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400800" y="3090672"/>
            <a:ext cx="4846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導入3か月後比較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31520" y="3648456"/>
            <a:ext cx="17373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2960" y="3785616"/>
            <a:ext cx="15544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採用広報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468880" y="3648456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560320" y="3785616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内定承諾率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480560" y="3648456"/>
            <a:ext cx="1828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572000" y="3785616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+11ポイント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6309360" y="3648456"/>
            <a:ext cx="5029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400800" y="3785616"/>
            <a:ext cx="4846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施策前後の同条件比較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731520" y="4343400"/>
            <a:ext cx="1737360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22960" y="4480560"/>
            <a:ext cx="15544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顧客満足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2468880" y="4343400"/>
            <a:ext cx="2011680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560320" y="4480560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推奨意向指数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4480560" y="4343400"/>
            <a:ext cx="1828800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572000" y="4480560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41→50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6309360" y="4343400"/>
            <a:ext cx="5029200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400800" y="4480560"/>
            <a:ext cx="4846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四半期アンケート集計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F0F8F1">
              <a:alpha val="90000"/>
            </a:srgbClr>
          </a:solidFill>
          <a:ln w="12700">
            <a:solidFill>
              <a:srgbClr val="F0F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1B661"/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ブランドストーリー（共通骨子）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ブランドストーリー（共通骨子）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D705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企業ストーリーを用途横断で一貫化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1143000" y="2880360"/>
            <a:ext cx="9784080" cy="0"/>
          </a:xfrm>
          <a:prstGeom prst="line">
            <a:avLst/>
          </a:prstGeom>
          <a:noFill/>
          <a:ln w="12700">
            <a:solidFill>
              <a:srgbClr val="36634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60120" y="2633472"/>
            <a:ext cx="512064" cy="512064"/>
          </a:xfrm>
          <a:prstGeom prst="ellipse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2130552"/>
            <a:ext cx="786384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背景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20040" y="3255264"/>
            <a:ext cx="1865376" cy="2157984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6344" y="3511296"/>
            <a:ext cx="15727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なぜ課題に向き合うか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6344" y="4315968"/>
            <a:ext cx="157276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創業背景と顧客課題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3611880" y="2633472"/>
            <a:ext cx="512064" cy="512064"/>
          </a:xfrm>
          <a:prstGeom prst="ellipse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520440" y="2130552"/>
            <a:ext cx="786384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方法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971800" y="3255264"/>
            <a:ext cx="1865376" cy="2157984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118104" y="3511296"/>
            <a:ext cx="15727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どう価値を届けるか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118104" y="4315968"/>
            <a:ext cx="157276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支援プロセスと体制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6263640" y="2633472"/>
            <a:ext cx="512064" cy="512064"/>
          </a:xfrm>
          <a:prstGeom prst="ellipse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172200" y="2130552"/>
            <a:ext cx="786384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提供内容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623560" y="3255264"/>
            <a:ext cx="1865376" cy="2157984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769864" y="3511296"/>
            <a:ext cx="15727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何を提供するか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769864" y="4315968"/>
            <a:ext cx="157276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サービス群と成果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8915400" y="2633472"/>
            <a:ext cx="512064" cy="512064"/>
          </a:xfrm>
          <a:prstGeom prst="ellipse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823960" y="2130552"/>
            <a:ext cx="786384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将来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8275320" y="3255264"/>
            <a:ext cx="1865376" cy="2157984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421624" y="3511296"/>
            <a:ext cx="15727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どこを目指すか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8421624" y="4315968"/>
            <a:ext cx="157276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3年の成長計画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F0F8F1">
              <a:alpha val="90000"/>
            </a:srgbClr>
          </a:solidFill>
          <a:ln w="12700">
            <a:solidFill>
              <a:srgbClr val="F0F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1B661"/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よくある質問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よくある質問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5212080" cy="187452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509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採用説明会と営業面談で兼用できる？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509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主要骨子は共通、事例と行動喚起だけ差し替えて運用できます。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217920" y="1691640"/>
            <a:ext cx="5212080" cy="1874520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373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どの頻度で更新すべき？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4373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数値は月次、事例は四半期更新を推奨します。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3840480"/>
            <a:ext cx="5212080" cy="187452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509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初見向けに短縮できる？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9509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本構成から6枚版を抜粋しやすい設計です。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17920" y="3840480"/>
            <a:ext cx="5212080" cy="1874520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373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公開範囲の管理は？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4373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守秘区分を付与した更新フローを用意しています。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F0F8F1">
              <a:alpha val="90000"/>
            </a:srgbClr>
          </a:solidFill>
          <a:ln w="12700">
            <a:solidFill>
              <a:srgbClr val="F0F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1B661"/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更新アクション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更新アクション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最新実績値を反映する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用途別（採用/営業）の差し替え箇所を更新する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公開範囲チェックを実施する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次回更新日を決める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F0F8F1">
              <a:alpha val="90000"/>
            </a:srgbClr>
          </a:solidFill>
          <a:ln w="12700">
            <a:solidFill>
              <a:srgbClr val="F0F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1B661"/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会社紹介の流れ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会社紹介の流れ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D705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ミッションと価値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事業と実績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成長ストーリー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チーム体制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用途別の伝え分け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次アクション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35" name="Text 33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F0F8F1">
              <a:alpha val="90000"/>
            </a:srgbClr>
          </a:solidFill>
          <a:ln w="12700">
            <a:solidFill>
              <a:srgbClr val="F0F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1B661"/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私たちのミッションと提供価値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私たちのミッションと提供価値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83080"/>
            <a:ext cx="3566160" cy="443484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1783080"/>
            <a:ext cx="3566160" cy="530352"/>
          </a:xfrm>
          <a:prstGeom prst="rect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顧客成果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98755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現場で使える形まで設計し、成果を出し切る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572000" y="1783080"/>
            <a:ext cx="3566160" cy="4434840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1783080"/>
            <a:ext cx="3566160" cy="530352"/>
          </a:xfrm>
          <a:prstGeom prst="rect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人材成長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2803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役割を越えて挑戦できる成長機会を提供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8412480" y="1783080"/>
            <a:ext cx="3566160" cy="443484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412480" y="1783080"/>
            <a:ext cx="3566160" cy="530352"/>
          </a:xfrm>
          <a:prstGeom prst="rect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59536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長期信頼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66851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短期成果と中長期改善を両立する支援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F0F8F1">
              <a:alpha val="90000"/>
            </a:srgbClr>
          </a:solidFill>
          <a:ln w="12700">
            <a:solidFill>
              <a:srgbClr val="F0F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1B661"/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会社を示す主要指標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会社を示す主要指標</a:t>
            </a:r>
            <a:endParaRPr lang="en-US" sz="2400" dirty="0"/>
          </a:p>
        </p:txBody>
      </p:sp>
      <p:graphicFrame>
        <p:nvGraphicFramePr>
          <p:cNvPr id="8" name="Chart 0" descr=""/>
          <p:cNvGraphicFramePr/>
          <p:nvPr/>
        </p:nvGraphicFramePr>
        <p:xfrm>
          <a:off x="731520" y="1645920"/>
          <a:ext cx="768096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8641080" y="1645920"/>
            <a:ext cx="2926080" cy="452628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897112" y="1847088"/>
            <a:ext cx="23774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記入ガイド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8897112" y="224028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・公開可能な範囲で更新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・採用版は定着率・育成指標を強調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・営業版は取引継続率・成果指標を強調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F0F8F1">
              <a:alpha val="90000"/>
            </a:srgbClr>
          </a:solidFill>
          <a:ln w="12700">
            <a:solidFill>
              <a:srgbClr val="F0F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1B661"/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事業ポートフォリオと成果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事業ポートフォリオと成果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2011680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87452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事業領域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743200" y="1691640"/>
            <a:ext cx="2103120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834640" y="1874520"/>
            <a:ext cx="19202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主対象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846320" y="1691640"/>
            <a:ext cx="3200400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37760" y="1874520"/>
            <a:ext cx="30175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提供価値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046720" y="1691640"/>
            <a:ext cx="3291840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138160" y="1874520"/>
            <a:ext cx="3108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成果例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2258568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2395728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営業変革支援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743200" y="2258568"/>
            <a:ext cx="21031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834640" y="2395728"/>
            <a:ext cx="19202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法人企業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846320" y="2258568"/>
            <a:ext cx="32004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937760" y="2395728"/>
            <a:ext cx="30175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提案力と運用定着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8046720" y="2258568"/>
            <a:ext cx="32918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138160" y="2395728"/>
            <a:ext cx="3108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受注率 +12ポイント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2953512"/>
            <a:ext cx="2011680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" y="3090672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業務改善支援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2743200" y="2953512"/>
            <a:ext cx="2103120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834640" y="3090672"/>
            <a:ext cx="19202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中堅〜大手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846320" y="2953512"/>
            <a:ext cx="3200400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937760" y="3090672"/>
            <a:ext cx="30175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標準化と工数削減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8046720" y="2953512"/>
            <a:ext cx="3291840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138160" y="3090672"/>
            <a:ext cx="3108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工数 -28%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31520" y="3648456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2960" y="3785616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データ活用支援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743200" y="3648456"/>
            <a:ext cx="21031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834640" y="3785616"/>
            <a:ext cx="19202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企画・経営部門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846320" y="3648456"/>
            <a:ext cx="32004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937760" y="3785616"/>
            <a:ext cx="30175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判断の高速化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8046720" y="3648456"/>
            <a:ext cx="32918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138160" y="3785616"/>
            <a:ext cx="3108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報告工数 -41%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731520" y="4343400"/>
            <a:ext cx="2011680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22960" y="4480560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人材育成支援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2743200" y="4343400"/>
            <a:ext cx="2103120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834640" y="4480560"/>
            <a:ext cx="19202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事業部門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4846320" y="4343400"/>
            <a:ext cx="3200400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937760" y="4480560"/>
            <a:ext cx="30175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現場の自走化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8046720" y="4343400"/>
            <a:ext cx="3291840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138160" y="4480560"/>
            <a:ext cx="3108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改善提案数 2.3倍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F0F8F1">
              <a:alpha val="90000"/>
            </a:srgbClr>
          </a:solidFill>
          <a:ln w="12700">
            <a:solidFill>
              <a:srgbClr val="F0F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1B661"/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成長の歩み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成長の歩み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1234440" y="2880360"/>
            <a:ext cx="9692640" cy="0"/>
          </a:xfrm>
          <a:prstGeom prst="line">
            <a:avLst/>
          </a:prstGeom>
          <a:noFill/>
          <a:ln w="12700">
            <a:solidFill>
              <a:srgbClr val="36634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51560" y="2633472"/>
            <a:ext cx="512064" cy="512064"/>
          </a:xfrm>
          <a:prstGeom prst="ellipse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012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2019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29768" y="3273552"/>
            <a:ext cx="1828800" cy="214884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創業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5778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営業支援をコアに事業開始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703320" y="2633472"/>
            <a:ext cx="512064" cy="512064"/>
          </a:xfrm>
          <a:prstGeom prst="ellipse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1188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2021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081528" y="3273552"/>
            <a:ext cx="1828800" cy="2148840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9184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拡張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20954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業務改善領域へ展開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355080" y="2633472"/>
            <a:ext cx="512064" cy="512064"/>
          </a:xfrm>
          <a:prstGeom prst="ellipse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26364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2023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733288" y="3273552"/>
            <a:ext cx="1828800" cy="214884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深化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86130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データ活用支援を本格化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9006840" y="2633472"/>
            <a:ext cx="512064" cy="512064"/>
          </a:xfrm>
          <a:prstGeom prst="ellipse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91540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2026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8385048" y="3273552"/>
            <a:ext cx="1828800" cy="2148840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59536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現在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851306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採用・営業の両面強化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F0F8F1">
              <a:alpha val="90000"/>
            </a:srgbClr>
          </a:solidFill>
          <a:ln w="12700">
            <a:solidFill>
              <a:srgbClr val="F0F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1B661"/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用途別メッセージ設計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用途別メッセージ設計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5440680" cy="452628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016752" y="1737360"/>
            <a:ext cx="5440680" cy="4526280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87552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採用候補者に伝える内容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272784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顧客に伝える内容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87552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・なぜこの事業に取り組むのか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87552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・どんな成長機会があるのか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987552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・評価と働き方はどう設計されているか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72784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・どんな成果を再現できるのか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272784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・どの体制で支援するのか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272784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・導入後にどう改善を続けるのか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F0F8F1">
              <a:alpha val="90000"/>
            </a:srgbClr>
          </a:solidFill>
          <a:ln w="12700">
            <a:solidFill>
              <a:srgbClr val="F0F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1B661"/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チーム構成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チーム構成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10972800" cy="91440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199339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代表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566160" y="20116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669280" y="196596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経営方針と価値定義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31520" y="2834640"/>
            <a:ext cx="10972800" cy="914400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14400" y="309067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事業責任者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566160" y="310896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669280" y="306324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サービス品質と顧客成果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3931920"/>
            <a:ext cx="10972800" cy="91440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4400" y="418795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採用責任者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566160" y="420624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669280" y="416052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採用戦略と候補者体験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731520" y="5029200"/>
            <a:ext cx="10972800" cy="914400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14400" y="528523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提供責任者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566160" y="53035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669280" y="525780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運用設計と品質管理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F0F8F1">
              <a:alpha val="90000"/>
            </a:srgbClr>
          </a:solidFill>
          <a:ln w="12700">
            <a:solidFill>
              <a:srgbClr val="F0F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1B661"/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ポジショニング（戦略性 × 実行力）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ポジショニング（戦略性 × 実行力）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60120" y="1737360"/>
            <a:ext cx="98755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897880" y="1737360"/>
            <a:ext cx="0" cy="4480560"/>
          </a:xfrm>
          <a:prstGeom prst="line">
            <a:avLst/>
          </a:prstGeom>
          <a:noFill/>
          <a:ln w="12700">
            <a:solidFill>
              <a:srgbClr val="36634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60120" y="3977640"/>
            <a:ext cx="9875520" cy="0"/>
          </a:xfrm>
          <a:prstGeom prst="line">
            <a:avLst/>
          </a:prstGeom>
          <a:noFill/>
          <a:ln w="12700">
            <a:solidFill>
              <a:srgbClr val="36634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 rot="16200000">
            <a:off x="320040" y="342900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D705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戦略性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303520" y="6355080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4D705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実行力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14300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当社の優位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14300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・戦略と実行の一体支援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・定着までの伴走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08076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競合が強い領域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08076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・特定業界の超特化ノウハウ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14300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今後強化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14300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・採用広報の情報発信頻度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08076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非注力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08076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・単発作業のみの受託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会社紹介 採用・営業兼用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2026-02-15T16:08:29Z</dcterms:created>
  <dcterms:modified xsi:type="dcterms:W3CDTF">2026-02-15T16:08:29Z</dcterms:modified>
</cp:coreProperties>
</file>