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charts/chart6.xml" ContentType="application/vnd.openxmlformats-officedocument.drawingml.chart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charts/_rels/chart6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現状</c:v>
                </c:pt>
              </c:strCache>
            </c:strRef>
          </c:tx>
          <c:spPr>
            <a:solidFill>
              <a:srgbClr val="DDEEDC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Sheet1!$A$2:$A$5</c:f>
              <c:multiLvlStrCache>
                <c:ptCount val="4"/>
                <c:lvl>
                  <c:pt idx="0">
                    <c:v>継続取引率</c:v>
                  </c:pt>
                  <c:pt idx="1">
                    <c:v>案件完遂率</c:v>
                  </c:pt>
                  <c:pt idx="2">
                    <c:v>社員定着率</c:v>
                  </c:pt>
                  <c:pt idx="3">
                    <c:v>顧客満足度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85</c:v>
                </c:pt>
                <c:pt idx="1">
                  <c:v>94</c:v>
                </c:pt>
                <c:pt idx="2">
                  <c:v>87</c:v>
                </c:pt>
                <c:pt idx="3">
                  <c:v>43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目標</c:v>
                </c:pt>
              </c:strCache>
            </c:strRef>
          </c:tx>
          <c:spPr>
            <a:solidFill>
              <a:srgbClr val="366348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Sheet1!$A$2:$A$5</c:f>
              <c:multiLvlStrCache>
                <c:ptCount val="4"/>
                <c:lvl>
                  <c:pt idx="0">
                    <c:v>継続取引率</c:v>
                  </c:pt>
                  <c:pt idx="1">
                    <c:v>案件完遂率</c:v>
                  </c:pt>
                  <c:pt idx="2">
                    <c:v>社員定着率</c:v>
                  </c:pt>
                  <c:pt idx="3">
                    <c:v>顧客満足度</c:v>
                  </c:pt>
                </c:lvl>
              </c:multiLvlStrCache>
            </c:multiLvl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90</c:v>
                </c:pt>
                <c:pt idx="1">
                  <c:v>96</c:v>
                </c:pt>
                <c:pt idx="2">
                  <c:v>92</c:v>
                </c:pt>
                <c:pt idx="3">
                  <c:v>52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000000"/>
                </a:solidFill>
                <a:latin typeface="Meiryo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  <c:max val="120"/>
          <c:min val="0"/>
        </c:scaling>
        <c:delete val="0"/>
        <c:axPos val="l"/>
        <c:majorGridlines>
          <c:spPr>
            <a:ln w="12700" cap="flat">
              <a:solidFill>
                <a:srgbClr val="888888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000000"/>
                </a:solidFill>
                <a:latin typeface="Meiryo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</c:legend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6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E3B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772400" y="-182880"/>
            <a:ext cx="822960" cy="7223760"/>
          </a:xfrm>
          <a:prstGeom prst="rect">
            <a:avLst/>
          </a:prstGeom>
          <a:solidFill>
            <a:srgbClr val="366348">
              <a:alpha val="45000"/>
            </a:srgbClr>
          </a:solidFill>
          <a:ln w="12700">
            <a:solidFill>
              <a:srgbClr val="366348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851392" y="-182880"/>
            <a:ext cx="822960" cy="7223760"/>
          </a:xfrm>
          <a:prstGeom prst="rect">
            <a:avLst/>
          </a:prstGeom>
          <a:solidFill>
            <a:srgbClr val="81B661">
              <a:alpha val="53000"/>
            </a:srgbClr>
          </a:solidFill>
          <a:ln w="12700">
            <a:solidFill>
              <a:srgbClr val="81B661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930384" y="-182880"/>
            <a:ext cx="822960" cy="7223760"/>
          </a:xfrm>
          <a:prstGeom prst="rect">
            <a:avLst/>
          </a:prstGeom>
          <a:solidFill>
            <a:srgbClr val="366348">
              <a:alpha val="61000"/>
            </a:srgbClr>
          </a:solidFill>
          <a:ln w="12700">
            <a:solidFill>
              <a:srgbClr val="366348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1009376" y="-182880"/>
            <a:ext cx="822960" cy="7223760"/>
          </a:xfrm>
          <a:prstGeom prst="rect">
            <a:avLst/>
          </a:prstGeom>
          <a:solidFill>
            <a:srgbClr val="81B661">
              <a:alpha val="69000"/>
            </a:srgbClr>
          </a:solidFill>
          <a:ln w="12700">
            <a:solidFill>
              <a:srgbClr val="81B66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31520" y="1554480"/>
            <a:ext cx="795528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会社紹介 採用・営業兼用</a:t>
            </a:r>
            <a:endParaRPr lang="en-US" sz="3400" dirty="0"/>
          </a:p>
        </p:txBody>
      </p:sp>
      <p:sp>
        <p:nvSpPr>
          <p:cNvPr id="7" name="Text 5"/>
          <p:cNvSpPr/>
          <p:nvPr/>
        </p:nvSpPr>
        <p:spPr>
          <a:xfrm>
            <a:off x="749808" y="2971800"/>
            <a:ext cx="768096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E6F4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採用候補者にも顧客にも伝わる、信頼と魅力を両立した会社紹介構成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749808" y="4343400"/>
            <a:ext cx="2468880" cy="512064"/>
          </a:xfrm>
          <a:prstGeom prst="roundRect">
            <a:avLst/>
          </a:prstGeom>
          <a:solidFill>
            <a:srgbClr val="FFFFFF">
              <a:alpha val="12000"/>
            </a:srgbClr>
          </a:solidFill>
          <a:ln w="12700">
            <a:solidFill>
              <a:srgbClr val="DCEEF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932688" y="4498848"/>
            <a:ext cx="20574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会社案内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749808" y="6080760"/>
            <a:ext cx="75895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D7EAF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ストリアデック / 商用テンプレート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11484864" y="6080760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D7EAF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5806440"/>
            <a:ext cx="12191695" cy="1051560"/>
          </a:xfrm>
          <a:prstGeom prst="rect">
            <a:avLst/>
          </a:prstGeom>
          <a:solidFill>
            <a:srgbClr val="F0F8F1">
              <a:alpha val="90000"/>
            </a:srgbClr>
          </a:solidFill>
          <a:ln w="12700">
            <a:solidFill>
              <a:srgbClr val="F0F8F1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566928"/>
          </a:xfrm>
          <a:prstGeom prst="rect">
            <a:avLst/>
          </a:prstGeom>
          <a:solidFill>
            <a:srgbClr val="1E3B2A"/>
          </a:solidFill>
          <a:ln w="12700">
            <a:solidFill>
              <a:srgbClr val="1E3B2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0"/>
            <a:ext cx="146304" cy="566928"/>
          </a:xfrm>
          <a:prstGeom prst="rect">
            <a:avLst/>
          </a:prstGeom>
          <a:solidFill>
            <a:srgbClr val="81B661"/>
          </a:solidFill>
          <a:ln w="12700">
            <a:solidFill>
              <a:srgbClr val="81B661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384048" y="155448"/>
            <a:ext cx="80467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公開可能な実績エビデンス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11109960" y="155448"/>
            <a:ext cx="685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10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31520" y="868680"/>
            <a:ext cx="10424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E3B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公開可能な実績エビデンス</a:t>
            </a:r>
            <a:endParaRPr lang="en-US" sz="2400" dirty="0"/>
          </a:p>
        </p:txBody>
      </p:sp>
      <p:sp>
        <p:nvSpPr>
          <p:cNvPr id="8" name="Shape 6"/>
          <p:cNvSpPr/>
          <p:nvPr/>
        </p:nvSpPr>
        <p:spPr>
          <a:xfrm>
            <a:off x="731520" y="1691640"/>
            <a:ext cx="1737360" cy="566928"/>
          </a:xfrm>
          <a:prstGeom prst="rect">
            <a:avLst/>
          </a:prstGeom>
          <a:solidFill>
            <a:srgbClr val="1E3B2A"/>
          </a:solidFill>
          <a:ln w="12700">
            <a:solidFill>
              <a:srgbClr val="1E3B2A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22960" y="1874520"/>
            <a:ext cx="15544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領域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2468880" y="1691640"/>
            <a:ext cx="2011680" cy="566928"/>
          </a:xfrm>
          <a:prstGeom prst="rect">
            <a:avLst/>
          </a:prstGeom>
          <a:solidFill>
            <a:srgbClr val="1E3B2A"/>
          </a:solidFill>
          <a:ln w="12700">
            <a:solidFill>
              <a:srgbClr val="1E3B2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560320" y="1874520"/>
            <a:ext cx="18288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指標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4480560" y="1691640"/>
            <a:ext cx="1828800" cy="566928"/>
          </a:xfrm>
          <a:prstGeom prst="rect">
            <a:avLst/>
          </a:prstGeom>
          <a:solidFill>
            <a:srgbClr val="1E3B2A"/>
          </a:solidFill>
          <a:ln w="12700">
            <a:solidFill>
              <a:srgbClr val="1E3B2A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72000" y="1874520"/>
            <a:ext cx="16459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実績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6309360" y="1691640"/>
            <a:ext cx="5029200" cy="566928"/>
          </a:xfrm>
          <a:prstGeom prst="rect">
            <a:avLst/>
          </a:prstGeom>
          <a:solidFill>
            <a:srgbClr val="1E3B2A"/>
          </a:solidFill>
          <a:ln w="12700">
            <a:solidFill>
              <a:srgbClr val="1E3B2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400800" y="1874520"/>
            <a:ext cx="4846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補足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731520" y="2258568"/>
            <a:ext cx="1737360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DDEEDC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22960" y="2395728"/>
            <a:ext cx="155448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営業支援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2468880" y="2258568"/>
            <a:ext cx="2011680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DDEEDC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2560320" y="2395728"/>
            <a:ext cx="182880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提案通過率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4480560" y="2258568"/>
            <a:ext cx="1828800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DDEEDC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572000" y="2395728"/>
            <a:ext cx="164592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+14ポイント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6309360" y="2258568"/>
            <a:ext cx="5029200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DDEEDC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400800" y="2395728"/>
            <a:ext cx="484632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上位20案件の半年平均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731520" y="2953512"/>
            <a:ext cx="1737360" cy="694944"/>
          </a:xfrm>
          <a:prstGeom prst="rect">
            <a:avLst/>
          </a:prstGeom>
          <a:solidFill>
            <a:srgbClr val="DDEEDC"/>
          </a:solidFill>
          <a:ln w="12700">
            <a:solidFill>
              <a:srgbClr val="DDEEDC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822960" y="3090672"/>
            <a:ext cx="155448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業務改善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2468880" y="2953512"/>
            <a:ext cx="2011680" cy="694944"/>
          </a:xfrm>
          <a:prstGeom prst="rect">
            <a:avLst/>
          </a:prstGeom>
          <a:solidFill>
            <a:srgbClr val="DDEEDC"/>
          </a:solidFill>
          <a:ln w="12700">
            <a:solidFill>
              <a:srgbClr val="DDEEDC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2560320" y="3090672"/>
            <a:ext cx="182880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運用工数</a:t>
            </a:r>
            <a:endParaRPr lang="en-US" sz="1100" dirty="0"/>
          </a:p>
        </p:txBody>
      </p:sp>
      <p:sp>
        <p:nvSpPr>
          <p:cNvPr id="28" name="Shape 26"/>
          <p:cNvSpPr/>
          <p:nvPr/>
        </p:nvSpPr>
        <p:spPr>
          <a:xfrm>
            <a:off x="4480560" y="2953512"/>
            <a:ext cx="1828800" cy="694944"/>
          </a:xfrm>
          <a:prstGeom prst="rect">
            <a:avLst/>
          </a:prstGeom>
          <a:solidFill>
            <a:srgbClr val="DDEEDC"/>
          </a:solidFill>
          <a:ln w="12700">
            <a:solidFill>
              <a:srgbClr val="DDEEDC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4572000" y="3090672"/>
            <a:ext cx="164592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-27%</a:t>
            </a:r>
            <a:endParaRPr lang="en-US" sz="1100" dirty="0"/>
          </a:p>
        </p:txBody>
      </p:sp>
      <p:sp>
        <p:nvSpPr>
          <p:cNvPr id="30" name="Shape 28"/>
          <p:cNvSpPr/>
          <p:nvPr/>
        </p:nvSpPr>
        <p:spPr>
          <a:xfrm>
            <a:off x="6309360" y="2953512"/>
            <a:ext cx="5029200" cy="694944"/>
          </a:xfrm>
          <a:prstGeom prst="rect">
            <a:avLst/>
          </a:prstGeom>
          <a:solidFill>
            <a:srgbClr val="DDEEDC"/>
          </a:solidFill>
          <a:ln w="12700">
            <a:solidFill>
              <a:srgbClr val="DDEEDC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6400800" y="3090672"/>
            <a:ext cx="484632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導入3か月後比較</a:t>
            </a:r>
            <a:endParaRPr lang="en-US" sz="1100" dirty="0"/>
          </a:p>
        </p:txBody>
      </p:sp>
      <p:sp>
        <p:nvSpPr>
          <p:cNvPr id="32" name="Shape 30"/>
          <p:cNvSpPr/>
          <p:nvPr/>
        </p:nvSpPr>
        <p:spPr>
          <a:xfrm>
            <a:off x="731520" y="3648456"/>
            <a:ext cx="1737360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DDEEDC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822960" y="3785616"/>
            <a:ext cx="155448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採用広報</a:t>
            </a:r>
            <a:endParaRPr lang="en-US" sz="1100" dirty="0"/>
          </a:p>
        </p:txBody>
      </p:sp>
      <p:sp>
        <p:nvSpPr>
          <p:cNvPr id="34" name="Shape 32"/>
          <p:cNvSpPr/>
          <p:nvPr/>
        </p:nvSpPr>
        <p:spPr>
          <a:xfrm>
            <a:off x="2468880" y="3648456"/>
            <a:ext cx="2011680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DDEEDC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2560320" y="3785616"/>
            <a:ext cx="182880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内定承諾率</a:t>
            </a:r>
            <a:endParaRPr lang="en-US" sz="1100" dirty="0"/>
          </a:p>
        </p:txBody>
      </p:sp>
      <p:sp>
        <p:nvSpPr>
          <p:cNvPr id="36" name="Shape 34"/>
          <p:cNvSpPr/>
          <p:nvPr/>
        </p:nvSpPr>
        <p:spPr>
          <a:xfrm>
            <a:off x="4480560" y="3648456"/>
            <a:ext cx="1828800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DDEEDC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4572000" y="3785616"/>
            <a:ext cx="164592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+11ポイント</a:t>
            </a:r>
            <a:endParaRPr lang="en-US" sz="1100" dirty="0"/>
          </a:p>
        </p:txBody>
      </p:sp>
      <p:sp>
        <p:nvSpPr>
          <p:cNvPr id="38" name="Shape 36"/>
          <p:cNvSpPr/>
          <p:nvPr/>
        </p:nvSpPr>
        <p:spPr>
          <a:xfrm>
            <a:off x="6309360" y="3648456"/>
            <a:ext cx="5029200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DDEEDC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6400800" y="3785616"/>
            <a:ext cx="484632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施策前後の同条件比較</a:t>
            </a:r>
            <a:endParaRPr lang="en-US" sz="1100" dirty="0"/>
          </a:p>
        </p:txBody>
      </p:sp>
      <p:sp>
        <p:nvSpPr>
          <p:cNvPr id="40" name="Shape 38"/>
          <p:cNvSpPr/>
          <p:nvPr/>
        </p:nvSpPr>
        <p:spPr>
          <a:xfrm>
            <a:off x="731520" y="4343400"/>
            <a:ext cx="1737360" cy="694944"/>
          </a:xfrm>
          <a:prstGeom prst="rect">
            <a:avLst/>
          </a:prstGeom>
          <a:solidFill>
            <a:srgbClr val="DDEEDC"/>
          </a:solidFill>
          <a:ln w="12700">
            <a:solidFill>
              <a:srgbClr val="DDEEDC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822960" y="4480560"/>
            <a:ext cx="155448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顧客満足</a:t>
            </a:r>
            <a:endParaRPr lang="en-US" sz="1100" dirty="0"/>
          </a:p>
        </p:txBody>
      </p:sp>
      <p:sp>
        <p:nvSpPr>
          <p:cNvPr id="42" name="Shape 40"/>
          <p:cNvSpPr/>
          <p:nvPr/>
        </p:nvSpPr>
        <p:spPr>
          <a:xfrm>
            <a:off x="2468880" y="4343400"/>
            <a:ext cx="2011680" cy="694944"/>
          </a:xfrm>
          <a:prstGeom prst="rect">
            <a:avLst/>
          </a:prstGeom>
          <a:solidFill>
            <a:srgbClr val="DDEEDC"/>
          </a:solidFill>
          <a:ln w="12700">
            <a:solidFill>
              <a:srgbClr val="DDEEDC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2560320" y="4480560"/>
            <a:ext cx="182880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推奨意向指数</a:t>
            </a:r>
            <a:endParaRPr lang="en-US" sz="1100" dirty="0"/>
          </a:p>
        </p:txBody>
      </p:sp>
      <p:sp>
        <p:nvSpPr>
          <p:cNvPr id="44" name="Shape 42"/>
          <p:cNvSpPr/>
          <p:nvPr/>
        </p:nvSpPr>
        <p:spPr>
          <a:xfrm>
            <a:off x="4480560" y="4343400"/>
            <a:ext cx="1828800" cy="694944"/>
          </a:xfrm>
          <a:prstGeom prst="rect">
            <a:avLst/>
          </a:prstGeom>
          <a:solidFill>
            <a:srgbClr val="DDEEDC"/>
          </a:solidFill>
          <a:ln w="12700">
            <a:solidFill>
              <a:srgbClr val="DDEEDC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4572000" y="4480560"/>
            <a:ext cx="164592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41→50</a:t>
            </a:r>
            <a:endParaRPr lang="en-US" sz="1100" dirty="0"/>
          </a:p>
        </p:txBody>
      </p:sp>
      <p:sp>
        <p:nvSpPr>
          <p:cNvPr id="46" name="Shape 44"/>
          <p:cNvSpPr/>
          <p:nvPr/>
        </p:nvSpPr>
        <p:spPr>
          <a:xfrm>
            <a:off x="6309360" y="4343400"/>
            <a:ext cx="5029200" cy="694944"/>
          </a:xfrm>
          <a:prstGeom prst="rect">
            <a:avLst/>
          </a:prstGeom>
          <a:solidFill>
            <a:srgbClr val="DDEEDC"/>
          </a:solidFill>
          <a:ln w="12700">
            <a:solidFill>
              <a:srgbClr val="DDEEDC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6400800" y="4480560"/>
            <a:ext cx="484632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四半期アンケート集計</a:t>
            </a:r>
            <a:endParaRPr lang="en-US" sz="11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5806440"/>
            <a:ext cx="12191695" cy="1051560"/>
          </a:xfrm>
          <a:prstGeom prst="rect">
            <a:avLst/>
          </a:prstGeom>
          <a:solidFill>
            <a:srgbClr val="F0F8F1">
              <a:alpha val="90000"/>
            </a:srgbClr>
          </a:solidFill>
          <a:ln w="12700">
            <a:solidFill>
              <a:srgbClr val="F0F8F1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566928"/>
          </a:xfrm>
          <a:prstGeom prst="rect">
            <a:avLst/>
          </a:prstGeom>
          <a:solidFill>
            <a:srgbClr val="1E3B2A"/>
          </a:solidFill>
          <a:ln w="12700">
            <a:solidFill>
              <a:srgbClr val="1E3B2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0"/>
            <a:ext cx="146304" cy="566928"/>
          </a:xfrm>
          <a:prstGeom prst="rect">
            <a:avLst/>
          </a:prstGeom>
          <a:solidFill>
            <a:srgbClr val="81B661"/>
          </a:solidFill>
          <a:ln w="12700">
            <a:solidFill>
              <a:srgbClr val="81B661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384048" y="155448"/>
            <a:ext cx="80467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ブランドストーリー（共通骨子）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11109960" y="155448"/>
            <a:ext cx="685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11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31520" y="868680"/>
            <a:ext cx="10424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E3B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ブランドストーリー（共通骨子）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749808" y="1316736"/>
            <a:ext cx="10241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D705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企業ストーリーを用途横断で一貫化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1143000" y="2880360"/>
            <a:ext cx="9784080" cy="0"/>
          </a:xfrm>
          <a:prstGeom prst="line">
            <a:avLst/>
          </a:prstGeom>
          <a:noFill/>
          <a:ln w="12700">
            <a:solidFill>
              <a:srgbClr val="366348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960120" y="2633472"/>
            <a:ext cx="512064" cy="512064"/>
          </a:xfrm>
          <a:prstGeom prst="ellipse">
            <a:avLst/>
          </a:prstGeom>
          <a:solidFill>
            <a:srgbClr val="366348"/>
          </a:solidFill>
          <a:ln w="12700">
            <a:solidFill>
              <a:srgbClr val="366348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68680" y="2130552"/>
            <a:ext cx="786384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36634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背景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320040" y="3255264"/>
            <a:ext cx="1865376" cy="2157984"/>
          </a:xfrm>
          <a:prstGeom prst="roundRect">
            <a:avLst/>
          </a:prstGeom>
          <a:solidFill>
            <a:srgbClr val="F0F8F1"/>
          </a:solidFill>
          <a:ln w="12700">
            <a:solidFill>
              <a:srgbClr val="DDEEDC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66344" y="3511296"/>
            <a:ext cx="1572768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E3B2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なぜ課題に向き合うか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466344" y="4315968"/>
            <a:ext cx="1572768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創業背景と顧客課題</a:t>
            </a:r>
            <a:endParaRPr lang="en-US" sz="900" dirty="0"/>
          </a:p>
        </p:txBody>
      </p:sp>
      <p:sp>
        <p:nvSpPr>
          <p:cNvPr id="15" name="Shape 13"/>
          <p:cNvSpPr/>
          <p:nvPr/>
        </p:nvSpPr>
        <p:spPr>
          <a:xfrm>
            <a:off x="3611880" y="2633472"/>
            <a:ext cx="512064" cy="512064"/>
          </a:xfrm>
          <a:prstGeom prst="ellipse">
            <a:avLst/>
          </a:prstGeom>
          <a:solidFill>
            <a:srgbClr val="366348"/>
          </a:solidFill>
          <a:ln w="12700">
            <a:solidFill>
              <a:srgbClr val="366348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520440" y="2130552"/>
            <a:ext cx="786384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36634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方法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2971800" y="3255264"/>
            <a:ext cx="1865376" cy="2157984"/>
          </a:xfrm>
          <a:prstGeom prst="roundRect">
            <a:avLst/>
          </a:prstGeom>
          <a:solidFill>
            <a:srgbClr val="DDEEDC"/>
          </a:solidFill>
          <a:ln w="12700">
            <a:solidFill>
              <a:srgbClr val="DDEEDC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3118104" y="3511296"/>
            <a:ext cx="1572768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E3B2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どう価値を届けるか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3118104" y="4315968"/>
            <a:ext cx="1572768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支援プロセスと体制</a:t>
            </a:r>
            <a:endParaRPr lang="en-US" sz="900" dirty="0"/>
          </a:p>
        </p:txBody>
      </p:sp>
      <p:sp>
        <p:nvSpPr>
          <p:cNvPr id="20" name="Shape 18"/>
          <p:cNvSpPr/>
          <p:nvPr/>
        </p:nvSpPr>
        <p:spPr>
          <a:xfrm>
            <a:off x="6263640" y="2633472"/>
            <a:ext cx="512064" cy="512064"/>
          </a:xfrm>
          <a:prstGeom prst="ellipse">
            <a:avLst/>
          </a:prstGeom>
          <a:solidFill>
            <a:srgbClr val="366348"/>
          </a:solidFill>
          <a:ln w="12700">
            <a:solidFill>
              <a:srgbClr val="366348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172200" y="2130552"/>
            <a:ext cx="786384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36634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提供内容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5623560" y="3255264"/>
            <a:ext cx="1865376" cy="2157984"/>
          </a:xfrm>
          <a:prstGeom prst="roundRect">
            <a:avLst/>
          </a:prstGeom>
          <a:solidFill>
            <a:srgbClr val="F0F8F1"/>
          </a:solidFill>
          <a:ln w="12700">
            <a:solidFill>
              <a:srgbClr val="DDEEDC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5769864" y="3511296"/>
            <a:ext cx="1572768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E3B2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何を提供するか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5769864" y="4315968"/>
            <a:ext cx="1572768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サービス群と成果</a:t>
            </a:r>
            <a:endParaRPr lang="en-US" sz="900" dirty="0"/>
          </a:p>
        </p:txBody>
      </p:sp>
      <p:sp>
        <p:nvSpPr>
          <p:cNvPr id="25" name="Shape 23"/>
          <p:cNvSpPr/>
          <p:nvPr/>
        </p:nvSpPr>
        <p:spPr>
          <a:xfrm>
            <a:off x="8915400" y="2633472"/>
            <a:ext cx="512064" cy="512064"/>
          </a:xfrm>
          <a:prstGeom prst="ellipse">
            <a:avLst/>
          </a:prstGeom>
          <a:solidFill>
            <a:srgbClr val="366348"/>
          </a:solidFill>
          <a:ln w="12700">
            <a:solidFill>
              <a:srgbClr val="366348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823960" y="2130552"/>
            <a:ext cx="786384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36634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将来</a:t>
            </a:r>
            <a:endParaRPr lang="en-US" sz="1000" dirty="0"/>
          </a:p>
        </p:txBody>
      </p:sp>
      <p:sp>
        <p:nvSpPr>
          <p:cNvPr id="27" name="Shape 25"/>
          <p:cNvSpPr/>
          <p:nvPr/>
        </p:nvSpPr>
        <p:spPr>
          <a:xfrm>
            <a:off x="8275320" y="3255264"/>
            <a:ext cx="1865376" cy="2157984"/>
          </a:xfrm>
          <a:prstGeom prst="roundRect">
            <a:avLst/>
          </a:prstGeom>
          <a:solidFill>
            <a:srgbClr val="DDEEDC"/>
          </a:solidFill>
          <a:ln w="12700">
            <a:solidFill>
              <a:srgbClr val="DDEEDC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8421624" y="3511296"/>
            <a:ext cx="1572768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E3B2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どこを目指すか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8421624" y="4315968"/>
            <a:ext cx="1572768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3年の成長計画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5806440"/>
            <a:ext cx="12191695" cy="1051560"/>
          </a:xfrm>
          <a:prstGeom prst="rect">
            <a:avLst/>
          </a:prstGeom>
          <a:solidFill>
            <a:srgbClr val="F0F8F1">
              <a:alpha val="90000"/>
            </a:srgbClr>
          </a:solidFill>
          <a:ln w="12700">
            <a:solidFill>
              <a:srgbClr val="F0F8F1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566928"/>
          </a:xfrm>
          <a:prstGeom prst="rect">
            <a:avLst/>
          </a:prstGeom>
          <a:solidFill>
            <a:srgbClr val="1E3B2A"/>
          </a:solidFill>
          <a:ln w="12700">
            <a:solidFill>
              <a:srgbClr val="1E3B2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0"/>
            <a:ext cx="146304" cy="566928"/>
          </a:xfrm>
          <a:prstGeom prst="rect">
            <a:avLst/>
          </a:prstGeom>
          <a:solidFill>
            <a:srgbClr val="81B661"/>
          </a:solidFill>
          <a:ln w="12700">
            <a:solidFill>
              <a:srgbClr val="81B661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384048" y="155448"/>
            <a:ext cx="80467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よくある質問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11109960" y="155448"/>
            <a:ext cx="685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12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31520" y="868680"/>
            <a:ext cx="10424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E3B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よくある質問</a:t>
            </a:r>
            <a:endParaRPr lang="en-US" sz="2400" dirty="0"/>
          </a:p>
        </p:txBody>
      </p:sp>
      <p:sp>
        <p:nvSpPr>
          <p:cNvPr id="8" name="Shape 6"/>
          <p:cNvSpPr/>
          <p:nvPr/>
        </p:nvSpPr>
        <p:spPr>
          <a:xfrm>
            <a:off x="731520" y="1691640"/>
            <a:ext cx="5212080" cy="1874520"/>
          </a:xfrm>
          <a:prstGeom prst="roundRect">
            <a:avLst/>
          </a:prstGeom>
          <a:solidFill>
            <a:srgbClr val="F0F8F1"/>
          </a:solidFill>
          <a:ln w="12700">
            <a:solidFill>
              <a:srgbClr val="DDEEDC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950976" y="1911096"/>
            <a:ext cx="475488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E3B2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質問: 採用説明会と営業面談で兼用できる？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950976" y="2441448"/>
            <a:ext cx="47548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回答: 主要骨子は共通、事例と行動喚起だけ差し替えて運用できます。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6217920" y="1691640"/>
            <a:ext cx="5212080" cy="1874520"/>
          </a:xfrm>
          <a:prstGeom prst="roundRect">
            <a:avLst/>
          </a:prstGeom>
          <a:solidFill>
            <a:srgbClr val="DDEEDC"/>
          </a:solidFill>
          <a:ln w="12700">
            <a:solidFill>
              <a:srgbClr val="DDEEDC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437376" y="1911096"/>
            <a:ext cx="475488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E3B2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質問: どの頻度で更新すべき？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6437376" y="2441448"/>
            <a:ext cx="47548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回答: 数値は月次、事例は四半期更新を推奨します。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731520" y="3840480"/>
            <a:ext cx="5212080" cy="1874520"/>
          </a:xfrm>
          <a:prstGeom prst="roundRect">
            <a:avLst/>
          </a:prstGeom>
          <a:solidFill>
            <a:srgbClr val="F0F8F1"/>
          </a:solidFill>
          <a:ln w="12700">
            <a:solidFill>
              <a:srgbClr val="DDEEDC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950976" y="4059936"/>
            <a:ext cx="475488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E3B2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質問: 初見向けに短縮できる？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950976" y="4590288"/>
            <a:ext cx="47548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回答: 本構成から6枚版を抜粋しやすい設計です。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6217920" y="3840480"/>
            <a:ext cx="5212080" cy="1874520"/>
          </a:xfrm>
          <a:prstGeom prst="roundRect">
            <a:avLst/>
          </a:prstGeom>
          <a:solidFill>
            <a:srgbClr val="DDEEDC"/>
          </a:solidFill>
          <a:ln w="12700">
            <a:solidFill>
              <a:srgbClr val="DDEEDC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437376" y="4059936"/>
            <a:ext cx="475488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E3B2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質問: 公開範囲の管理は？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6437376" y="4590288"/>
            <a:ext cx="47548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回答: 守秘区分を付与した更新フローを用意しています。</a:t>
            </a:r>
            <a:endParaRPr lang="en-US" sz="11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5806440"/>
            <a:ext cx="12191695" cy="1051560"/>
          </a:xfrm>
          <a:prstGeom prst="rect">
            <a:avLst/>
          </a:prstGeom>
          <a:solidFill>
            <a:srgbClr val="F0F8F1">
              <a:alpha val="90000"/>
            </a:srgbClr>
          </a:solidFill>
          <a:ln w="12700">
            <a:solidFill>
              <a:srgbClr val="F0F8F1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566928"/>
          </a:xfrm>
          <a:prstGeom prst="rect">
            <a:avLst/>
          </a:prstGeom>
          <a:solidFill>
            <a:srgbClr val="1E3B2A"/>
          </a:solidFill>
          <a:ln w="12700">
            <a:solidFill>
              <a:srgbClr val="1E3B2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0"/>
            <a:ext cx="146304" cy="566928"/>
          </a:xfrm>
          <a:prstGeom prst="rect">
            <a:avLst/>
          </a:prstGeom>
          <a:solidFill>
            <a:srgbClr val="81B661"/>
          </a:solidFill>
          <a:ln w="12700">
            <a:solidFill>
              <a:srgbClr val="81B661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384048" y="155448"/>
            <a:ext cx="80467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更新アクション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11109960" y="155448"/>
            <a:ext cx="685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13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31520" y="868680"/>
            <a:ext cx="10424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E3B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更新アクション</a:t>
            </a:r>
            <a:endParaRPr lang="en-US" sz="2400" dirty="0"/>
          </a:p>
        </p:txBody>
      </p:sp>
      <p:sp>
        <p:nvSpPr>
          <p:cNvPr id="8" name="Shape 6"/>
          <p:cNvSpPr/>
          <p:nvPr/>
        </p:nvSpPr>
        <p:spPr>
          <a:xfrm>
            <a:off x="731520" y="1600200"/>
            <a:ext cx="10972800" cy="4709160"/>
          </a:xfrm>
          <a:prstGeom prst="roundRect">
            <a:avLst/>
          </a:prstGeom>
          <a:solidFill>
            <a:srgbClr val="F0F8F1"/>
          </a:solidFill>
          <a:ln w="12700">
            <a:solidFill>
              <a:srgbClr val="DDEEDC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097280" y="2103120"/>
            <a:ext cx="9875520" cy="621792"/>
          </a:xfrm>
          <a:prstGeom prst="roundRect">
            <a:avLst/>
          </a:prstGeom>
          <a:solidFill>
            <a:srgbClr val="DDEEDC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325880" y="2295144"/>
            <a:ext cx="402336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6634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01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1901952" y="2286000"/>
            <a:ext cx="87782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最新実績値を反映する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1097280" y="3017520"/>
            <a:ext cx="9875520" cy="62179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325880" y="3209544"/>
            <a:ext cx="402336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6634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02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1901952" y="3200400"/>
            <a:ext cx="87782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用途別（採用/営業）の差し替え箇所を更新する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1097280" y="3931920"/>
            <a:ext cx="9875520" cy="621792"/>
          </a:xfrm>
          <a:prstGeom prst="roundRect">
            <a:avLst/>
          </a:prstGeom>
          <a:solidFill>
            <a:srgbClr val="DDEEDC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325880" y="4123944"/>
            <a:ext cx="402336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6634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03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1901952" y="4114800"/>
            <a:ext cx="87782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公開範囲チェックを実施する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1097280" y="4846320"/>
            <a:ext cx="9875520" cy="62179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1325880" y="5038344"/>
            <a:ext cx="402336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6634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04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1901952" y="5029200"/>
            <a:ext cx="87782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次回更新日を決める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1097280" y="5852160"/>
            <a:ext cx="62179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36634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備考: 【担当】 / 【期限】 / 【承認者】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5806440"/>
            <a:ext cx="12191695" cy="1051560"/>
          </a:xfrm>
          <a:prstGeom prst="rect">
            <a:avLst/>
          </a:prstGeom>
          <a:solidFill>
            <a:srgbClr val="F0F8F1">
              <a:alpha val="90000"/>
            </a:srgbClr>
          </a:solidFill>
          <a:ln w="12700">
            <a:solidFill>
              <a:srgbClr val="F0F8F1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566928"/>
          </a:xfrm>
          <a:prstGeom prst="rect">
            <a:avLst/>
          </a:prstGeom>
          <a:solidFill>
            <a:srgbClr val="1E3B2A"/>
          </a:solidFill>
          <a:ln w="12700">
            <a:solidFill>
              <a:srgbClr val="1E3B2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0"/>
            <a:ext cx="146304" cy="566928"/>
          </a:xfrm>
          <a:prstGeom prst="rect">
            <a:avLst/>
          </a:prstGeom>
          <a:solidFill>
            <a:srgbClr val="81B661"/>
          </a:solidFill>
          <a:ln w="12700">
            <a:solidFill>
              <a:srgbClr val="81B661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384048" y="155448"/>
            <a:ext cx="80467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会社紹介の流れ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11109960" y="155448"/>
            <a:ext cx="685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2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31520" y="868680"/>
            <a:ext cx="10424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E3B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会社紹介の流れ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749808" y="1316736"/>
            <a:ext cx="10241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D705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案件に合わせて並び替え可能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822960" y="1783080"/>
            <a:ext cx="512064" cy="384048"/>
          </a:xfrm>
          <a:prstGeom prst="roundRect">
            <a:avLst/>
          </a:prstGeom>
          <a:solidFill>
            <a:srgbClr val="366348"/>
          </a:solidFill>
          <a:ln w="12700">
            <a:solidFill>
              <a:srgbClr val="36634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87552" y="1874520"/>
            <a:ext cx="182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1508760" y="1783080"/>
            <a:ext cx="5303520" cy="384048"/>
          </a:xfrm>
          <a:prstGeom prst="roundRect">
            <a:avLst/>
          </a:prstGeom>
          <a:solidFill>
            <a:srgbClr val="F0F8F1"/>
          </a:solidFill>
          <a:ln w="12700">
            <a:solidFill>
              <a:srgbClr val="DDEEDC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783080" y="1874520"/>
            <a:ext cx="4754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ミッションと価値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822960" y="2441448"/>
            <a:ext cx="512064" cy="384048"/>
          </a:xfrm>
          <a:prstGeom prst="roundRect">
            <a:avLst/>
          </a:prstGeom>
          <a:solidFill>
            <a:srgbClr val="366348"/>
          </a:solidFill>
          <a:ln w="12700">
            <a:solidFill>
              <a:srgbClr val="36634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87552" y="2532888"/>
            <a:ext cx="182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2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1508760" y="2441448"/>
            <a:ext cx="5303520" cy="384048"/>
          </a:xfrm>
          <a:prstGeom prst="roundRect">
            <a:avLst/>
          </a:prstGeom>
          <a:solidFill>
            <a:srgbClr val="DDEEDC"/>
          </a:solidFill>
          <a:ln w="12700">
            <a:solidFill>
              <a:srgbClr val="DDEED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783080" y="2532888"/>
            <a:ext cx="4754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事業と実績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822960" y="3099816"/>
            <a:ext cx="512064" cy="384048"/>
          </a:xfrm>
          <a:prstGeom prst="roundRect">
            <a:avLst/>
          </a:prstGeom>
          <a:solidFill>
            <a:srgbClr val="366348"/>
          </a:solidFill>
          <a:ln w="12700">
            <a:solidFill>
              <a:srgbClr val="366348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87552" y="3191256"/>
            <a:ext cx="182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3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1508760" y="3099816"/>
            <a:ext cx="5303520" cy="384048"/>
          </a:xfrm>
          <a:prstGeom prst="roundRect">
            <a:avLst/>
          </a:prstGeom>
          <a:solidFill>
            <a:srgbClr val="F0F8F1"/>
          </a:solidFill>
          <a:ln w="12700">
            <a:solidFill>
              <a:srgbClr val="DDEEDC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1783080" y="3191256"/>
            <a:ext cx="4754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成長ストーリー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822960" y="3758184"/>
            <a:ext cx="512064" cy="384048"/>
          </a:xfrm>
          <a:prstGeom prst="roundRect">
            <a:avLst/>
          </a:prstGeom>
          <a:solidFill>
            <a:srgbClr val="366348"/>
          </a:solidFill>
          <a:ln w="12700">
            <a:solidFill>
              <a:srgbClr val="366348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987552" y="3849624"/>
            <a:ext cx="182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4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1508760" y="3758184"/>
            <a:ext cx="5303520" cy="384048"/>
          </a:xfrm>
          <a:prstGeom prst="roundRect">
            <a:avLst/>
          </a:prstGeom>
          <a:solidFill>
            <a:srgbClr val="DDEEDC"/>
          </a:solidFill>
          <a:ln w="12700">
            <a:solidFill>
              <a:srgbClr val="DDEEDC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1783080" y="3849624"/>
            <a:ext cx="4754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チーム体制</a:t>
            </a:r>
            <a:endParaRPr lang="en-US" sz="1300" dirty="0"/>
          </a:p>
        </p:txBody>
      </p:sp>
      <p:sp>
        <p:nvSpPr>
          <p:cNvPr id="25" name="Shape 23"/>
          <p:cNvSpPr/>
          <p:nvPr/>
        </p:nvSpPr>
        <p:spPr>
          <a:xfrm>
            <a:off x="822960" y="4416552"/>
            <a:ext cx="512064" cy="384048"/>
          </a:xfrm>
          <a:prstGeom prst="roundRect">
            <a:avLst/>
          </a:prstGeom>
          <a:solidFill>
            <a:srgbClr val="366348"/>
          </a:solidFill>
          <a:ln w="12700">
            <a:solidFill>
              <a:srgbClr val="366348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987552" y="4507992"/>
            <a:ext cx="182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5</a:t>
            </a:r>
            <a:endParaRPr lang="en-US" sz="1100" dirty="0"/>
          </a:p>
        </p:txBody>
      </p:sp>
      <p:sp>
        <p:nvSpPr>
          <p:cNvPr id="27" name="Shape 25"/>
          <p:cNvSpPr/>
          <p:nvPr/>
        </p:nvSpPr>
        <p:spPr>
          <a:xfrm>
            <a:off x="1508760" y="4416552"/>
            <a:ext cx="5303520" cy="384048"/>
          </a:xfrm>
          <a:prstGeom prst="roundRect">
            <a:avLst/>
          </a:prstGeom>
          <a:solidFill>
            <a:srgbClr val="F0F8F1"/>
          </a:solidFill>
          <a:ln w="12700">
            <a:solidFill>
              <a:srgbClr val="DDEEDC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1783080" y="4507992"/>
            <a:ext cx="4754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用途別の伝え分け</a:t>
            </a:r>
            <a:endParaRPr lang="en-US" sz="1300" dirty="0"/>
          </a:p>
        </p:txBody>
      </p:sp>
      <p:sp>
        <p:nvSpPr>
          <p:cNvPr id="29" name="Shape 27"/>
          <p:cNvSpPr/>
          <p:nvPr/>
        </p:nvSpPr>
        <p:spPr>
          <a:xfrm>
            <a:off x="822960" y="5074920"/>
            <a:ext cx="512064" cy="384048"/>
          </a:xfrm>
          <a:prstGeom prst="roundRect">
            <a:avLst/>
          </a:prstGeom>
          <a:solidFill>
            <a:srgbClr val="366348"/>
          </a:solidFill>
          <a:ln w="12700">
            <a:solidFill>
              <a:srgbClr val="366348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987552" y="5166360"/>
            <a:ext cx="182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6</a:t>
            </a:r>
            <a:endParaRPr lang="en-US" sz="1100" dirty="0"/>
          </a:p>
        </p:txBody>
      </p:sp>
      <p:sp>
        <p:nvSpPr>
          <p:cNvPr id="31" name="Shape 29"/>
          <p:cNvSpPr/>
          <p:nvPr/>
        </p:nvSpPr>
        <p:spPr>
          <a:xfrm>
            <a:off x="1508760" y="5074920"/>
            <a:ext cx="5303520" cy="384048"/>
          </a:xfrm>
          <a:prstGeom prst="roundRect">
            <a:avLst/>
          </a:prstGeom>
          <a:solidFill>
            <a:srgbClr val="DDEEDC"/>
          </a:solidFill>
          <a:ln w="12700">
            <a:solidFill>
              <a:srgbClr val="DDEEDC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1783080" y="5166360"/>
            <a:ext cx="4754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次アクション</a:t>
            </a:r>
            <a:endParaRPr lang="en-US" sz="1300" dirty="0"/>
          </a:p>
        </p:txBody>
      </p:sp>
      <p:sp>
        <p:nvSpPr>
          <p:cNvPr id="33" name="Shape 31"/>
          <p:cNvSpPr/>
          <p:nvPr/>
        </p:nvSpPr>
        <p:spPr>
          <a:xfrm>
            <a:off x="7132320" y="1783080"/>
            <a:ext cx="4480560" cy="4389120"/>
          </a:xfrm>
          <a:prstGeom prst="roundRect">
            <a:avLst/>
          </a:prstGeom>
          <a:solidFill>
            <a:srgbClr val="F0F8F1"/>
          </a:solidFill>
          <a:ln w="12700">
            <a:solidFill>
              <a:srgbClr val="DDEEDC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7388352" y="2011680"/>
            <a:ext cx="3749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E3B2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活用ポイント</a:t>
            </a:r>
            <a:endParaRPr lang="en-US" sz="1500" dirty="0"/>
          </a:p>
        </p:txBody>
      </p:sp>
      <p:sp>
        <p:nvSpPr>
          <p:cNvPr id="35" name="Text 33"/>
          <p:cNvSpPr/>
          <p:nvPr/>
        </p:nvSpPr>
        <p:spPr>
          <a:xfrm>
            <a:off x="7388352" y="2468880"/>
            <a:ext cx="3840480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・結論スライドを先頭に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・数字は最新値へ更新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・末尾に次アクションを固定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・役割と期限を明示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5806440"/>
            <a:ext cx="12191695" cy="1051560"/>
          </a:xfrm>
          <a:prstGeom prst="rect">
            <a:avLst/>
          </a:prstGeom>
          <a:solidFill>
            <a:srgbClr val="F0F8F1">
              <a:alpha val="90000"/>
            </a:srgbClr>
          </a:solidFill>
          <a:ln w="12700">
            <a:solidFill>
              <a:srgbClr val="F0F8F1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566928"/>
          </a:xfrm>
          <a:prstGeom prst="rect">
            <a:avLst/>
          </a:prstGeom>
          <a:solidFill>
            <a:srgbClr val="1E3B2A"/>
          </a:solidFill>
          <a:ln w="12700">
            <a:solidFill>
              <a:srgbClr val="1E3B2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0"/>
            <a:ext cx="146304" cy="566928"/>
          </a:xfrm>
          <a:prstGeom prst="rect">
            <a:avLst/>
          </a:prstGeom>
          <a:solidFill>
            <a:srgbClr val="81B661"/>
          </a:solidFill>
          <a:ln w="12700">
            <a:solidFill>
              <a:srgbClr val="81B661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384048" y="155448"/>
            <a:ext cx="80467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私たちのミッションと提供価値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11109960" y="155448"/>
            <a:ext cx="685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3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31520" y="868680"/>
            <a:ext cx="10424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E3B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私たちのミッションと提供価値</a:t>
            </a:r>
            <a:endParaRPr lang="en-US" sz="2400" dirty="0"/>
          </a:p>
        </p:txBody>
      </p:sp>
      <p:sp>
        <p:nvSpPr>
          <p:cNvPr id="8" name="Shape 6"/>
          <p:cNvSpPr/>
          <p:nvPr/>
        </p:nvSpPr>
        <p:spPr>
          <a:xfrm>
            <a:off x="731520" y="1783080"/>
            <a:ext cx="3566160" cy="4434840"/>
          </a:xfrm>
          <a:prstGeom prst="roundRect">
            <a:avLst/>
          </a:prstGeom>
          <a:solidFill>
            <a:srgbClr val="F0F8F1"/>
          </a:solidFill>
          <a:ln w="12700">
            <a:solidFill>
              <a:srgbClr val="DDEEDC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731520" y="1783080"/>
            <a:ext cx="3566160" cy="530352"/>
          </a:xfrm>
          <a:prstGeom prst="rect">
            <a:avLst/>
          </a:prstGeom>
          <a:solidFill>
            <a:srgbClr val="366348"/>
          </a:solidFill>
          <a:ln w="12700">
            <a:solidFill>
              <a:srgbClr val="36634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14400" y="1938528"/>
            <a:ext cx="32004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顧客成果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987552" y="2651760"/>
            <a:ext cx="3017520" cy="3200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現場で使える形まで設計し、成果を出し切る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4572000" y="1783080"/>
            <a:ext cx="3566160" cy="4434840"/>
          </a:xfrm>
          <a:prstGeom prst="roundRect">
            <a:avLst/>
          </a:prstGeom>
          <a:solidFill>
            <a:srgbClr val="DDEEDC"/>
          </a:solidFill>
          <a:ln w="12700">
            <a:solidFill>
              <a:srgbClr val="DDEEDC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4572000" y="1783080"/>
            <a:ext cx="3566160" cy="530352"/>
          </a:xfrm>
          <a:prstGeom prst="rect">
            <a:avLst/>
          </a:prstGeom>
          <a:solidFill>
            <a:srgbClr val="366348"/>
          </a:solidFill>
          <a:ln w="12700">
            <a:solidFill>
              <a:srgbClr val="36634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754880" y="1938528"/>
            <a:ext cx="32004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人材成長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4828032" y="2651760"/>
            <a:ext cx="3017520" cy="3200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役割を越えて挑戦できる成長機会を提供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8412480" y="1783080"/>
            <a:ext cx="3566160" cy="4434840"/>
          </a:xfrm>
          <a:prstGeom prst="roundRect">
            <a:avLst/>
          </a:prstGeom>
          <a:solidFill>
            <a:srgbClr val="F0F8F1"/>
          </a:solidFill>
          <a:ln w="12700">
            <a:solidFill>
              <a:srgbClr val="DDEEDC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8412480" y="1783080"/>
            <a:ext cx="3566160" cy="530352"/>
          </a:xfrm>
          <a:prstGeom prst="rect">
            <a:avLst/>
          </a:prstGeom>
          <a:solidFill>
            <a:srgbClr val="366348"/>
          </a:solidFill>
          <a:ln w="12700">
            <a:solidFill>
              <a:srgbClr val="366348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595360" y="1938528"/>
            <a:ext cx="32004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長期信頼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8668512" y="2651760"/>
            <a:ext cx="3017520" cy="3200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短期成果と中長期改善を両立する支援</a:t>
            </a:r>
            <a:endParaRPr 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5806440"/>
            <a:ext cx="12191695" cy="1051560"/>
          </a:xfrm>
          <a:prstGeom prst="rect">
            <a:avLst/>
          </a:prstGeom>
          <a:solidFill>
            <a:srgbClr val="F0F8F1">
              <a:alpha val="90000"/>
            </a:srgbClr>
          </a:solidFill>
          <a:ln w="12700">
            <a:solidFill>
              <a:srgbClr val="F0F8F1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566928"/>
          </a:xfrm>
          <a:prstGeom prst="rect">
            <a:avLst/>
          </a:prstGeom>
          <a:solidFill>
            <a:srgbClr val="1E3B2A"/>
          </a:solidFill>
          <a:ln w="12700">
            <a:solidFill>
              <a:srgbClr val="1E3B2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0"/>
            <a:ext cx="146304" cy="566928"/>
          </a:xfrm>
          <a:prstGeom prst="rect">
            <a:avLst/>
          </a:prstGeom>
          <a:solidFill>
            <a:srgbClr val="81B661"/>
          </a:solidFill>
          <a:ln w="12700">
            <a:solidFill>
              <a:srgbClr val="81B661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384048" y="155448"/>
            <a:ext cx="80467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会社を示す主要指標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11109960" y="155448"/>
            <a:ext cx="685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4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31520" y="868680"/>
            <a:ext cx="10424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E3B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会社を示す主要指標</a:t>
            </a:r>
            <a:endParaRPr lang="en-US" sz="2400" dirty="0"/>
          </a:p>
        </p:txBody>
      </p:sp>
      <p:graphicFrame>
        <p:nvGraphicFramePr>
          <p:cNvPr id="8" name="Chart 0" descr=""/>
          <p:cNvGraphicFramePr/>
          <p:nvPr/>
        </p:nvGraphicFramePr>
        <p:xfrm>
          <a:off x="731520" y="1645920"/>
          <a:ext cx="7680960" cy="452628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9" name="Shape 6"/>
          <p:cNvSpPr/>
          <p:nvPr/>
        </p:nvSpPr>
        <p:spPr>
          <a:xfrm>
            <a:off x="8641080" y="1645920"/>
            <a:ext cx="2926080" cy="4526280"/>
          </a:xfrm>
          <a:prstGeom prst="roundRect">
            <a:avLst/>
          </a:prstGeom>
          <a:solidFill>
            <a:srgbClr val="F0F8F1"/>
          </a:solidFill>
          <a:ln w="12700">
            <a:solidFill>
              <a:srgbClr val="DDEEDC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897112" y="1847088"/>
            <a:ext cx="2377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E3B2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記入ガイド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8897112" y="2240280"/>
            <a:ext cx="2377440" cy="2651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・公開可能な範囲で更新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・採用版は定着率・育成指標を強調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・営業版は取引継続率・成果指標を強調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5806440"/>
            <a:ext cx="12191695" cy="1051560"/>
          </a:xfrm>
          <a:prstGeom prst="rect">
            <a:avLst/>
          </a:prstGeom>
          <a:solidFill>
            <a:srgbClr val="F0F8F1">
              <a:alpha val="90000"/>
            </a:srgbClr>
          </a:solidFill>
          <a:ln w="12700">
            <a:solidFill>
              <a:srgbClr val="F0F8F1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566928"/>
          </a:xfrm>
          <a:prstGeom prst="rect">
            <a:avLst/>
          </a:prstGeom>
          <a:solidFill>
            <a:srgbClr val="1E3B2A"/>
          </a:solidFill>
          <a:ln w="12700">
            <a:solidFill>
              <a:srgbClr val="1E3B2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0"/>
            <a:ext cx="146304" cy="566928"/>
          </a:xfrm>
          <a:prstGeom prst="rect">
            <a:avLst/>
          </a:prstGeom>
          <a:solidFill>
            <a:srgbClr val="81B661"/>
          </a:solidFill>
          <a:ln w="12700">
            <a:solidFill>
              <a:srgbClr val="81B661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384048" y="155448"/>
            <a:ext cx="80467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事業ポートフォリオと成果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11109960" y="155448"/>
            <a:ext cx="685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5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31520" y="868680"/>
            <a:ext cx="10424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E3B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事業ポートフォリオと成果</a:t>
            </a:r>
            <a:endParaRPr lang="en-US" sz="2400" dirty="0"/>
          </a:p>
        </p:txBody>
      </p:sp>
      <p:sp>
        <p:nvSpPr>
          <p:cNvPr id="8" name="Shape 6"/>
          <p:cNvSpPr/>
          <p:nvPr/>
        </p:nvSpPr>
        <p:spPr>
          <a:xfrm>
            <a:off x="731520" y="1691640"/>
            <a:ext cx="2011680" cy="566928"/>
          </a:xfrm>
          <a:prstGeom prst="rect">
            <a:avLst/>
          </a:prstGeom>
          <a:solidFill>
            <a:srgbClr val="1E3B2A"/>
          </a:solidFill>
          <a:ln w="12700">
            <a:solidFill>
              <a:srgbClr val="1E3B2A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22960" y="1874520"/>
            <a:ext cx="18288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事業領域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2743200" y="1691640"/>
            <a:ext cx="2103120" cy="566928"/>
          </a:xfrm>
          <a:prstGeom prst="rect">
            <a:avLst/>
          </a:prstGeom>
          <a:solidFill>
            <a:srgbClr val="1E3B2A"/>
          </a:solidFill>
          <a:ln w="12700">
            <a:solidFill>
              <a:srgbClr val="1E3B2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834640" y="1874520"/>
            <a:ext cx="19202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主対象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4846320" y="1691640"/>
            <a:ext cx="3200400" cy="566928"/>
          </a:xfrm>
          <a:prstGeom prst="rect">
            <a:avLst/>
          </a:prstGeom>
          <a:solidFill>
            <a:srgbClr val="1E3B2A"/>
          </a:solidFill>
          <a:ln w="12700">
            <a:solidFill>
              <a:srgbClr val="1E3B2A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937760" y="1874520"/>
            <a:ext cx="30175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提供価値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8046720" y="1691640"/>
            <a:ext cx="3291840" cy="566928"/>
          </a:xfrm>
          <a:prstGeom prst="rect">
            <a:avLst/>
          </a:prstGeom>
          <a:solidFill>
            <a:srgbClr val="1E3B2A"/>
          </a:solidFill>
          <a:ln w="12700">
            <a:solidFill>
              <a:srgbClr val="1E3B2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138160" y="1874520"/>
            <a:ext cx="31089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成果例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731520" y="2258568"/>
            <a:ext cx="2011680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DDEEDC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22960" y="2395728"/>
            <a:ext cx="182880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営業変革支援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2743200" y="2258568"/>
            <a:ext cx="2103120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DDEEDC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2834640" y="2395728"/>
            <a:ext cx="192024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法人企業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4846320" y="2258568"/>
            <a:ext cx="3200400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DDEEDC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937760" y="2395728"/>
            <a:ext cx="301752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提案力と運用定着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8046720" y="2258568"/>
            <a:ext cx="3291840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DDEEDC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8138160" y="2395728"/>
            <a:ext cx="310896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受注率 +12ポイント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731520" y="2953512"/>
            <a:ext cx="2011680" cy="694944"/>
          </a:xfrm>
          <a:prstGeom prst="rect">
            <a:avLst/>
          </a:prstGeom>
          <a:solidFill>
            <a:srgbClr val="DDEEDC"/>
          </a:solidFill>
          <a:ln w="12700">
            <a:solidFill>
              <a:srgbClr val="DDEEDC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822960" y="3090672"/>
            <a:ext cx="182880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業務改善支援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2743200" y="2953512"/>
            <a:ext cx="2103120" cy="694944"/>
          </a:xfrm>
          <a:prstGeom prst="rect">
            <a:avLst/>
          </a:prstGeom>
          <a:solidFill>
            <a:srgbClr val="DDEEDC"/>
          </a:solidFill>
          <a:ln w="12700">
            <a:solidFill>
              <a:srgbClr val="DDEEDC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2834640" y="3090672"/>
            <a:ext cx="192024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中堅〜大手</a:t>
            </a:r>
            <a:endParaRPr lang="en-US" sz="1100" dirty="0"/>
          </a:p>
        </p:txBody>
      </p:sp>
      <p:sp>
        <p:nvSpPr>
          <p:cNvPr id="28" name="Shape 26"/>
          <p:cNvSpPr/>
          <p:nvPr/>
        </p:nvSpPr>
        <p:spPr>
          <a:xfrm>
            <a:off x="4846320" y="2953512"/>
            <a:ext cx="3200400" cy="694944"/>
          </a:xfrm>
          <a:prstGeom prst="rect">
            <a:avLst/>
          </a:prstGeom>
          <a:solidFill>
            <a:srgbClr val="DDEEDC"/>
          </a:solidFill>
          <a:ln w="12700">
            <a:solidFill>
              <a:srgbClr val="DDEEDC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4937760" y="3090672"/>
            <a:ext cx="301752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標準化と工数削減</a:t>
            </a:r>
            <a:endParaRPr lang="en-US" sz="1100" dirty="0"/>
          </a:p>
        </p:txBody>
      </p:sp>
      <p:sp>
        <p:nvSpPr>
          <p:cNvPr id="30" name="Shape 28"/>
          <p:cNvSpPr/>
          <p:nvPr/>
        </p:nvSpPr>
        <p:spPr>
          <a:xfrm>
            <a:off x="8046720" y="2953512"/>
            <a:ext cx="3291840" cy="694944"/>
          </a:xfrm>
          <a:prstGeom prst="rect">
            <a:avLst/>
          </a:prstGeom>
          <a:solidFill>
            <a:srgbClr val="DDEEDC"/>
          </a:solidFill>
          <a:ln w="12700">
            <a:solidFill>
              <a:srgbClr val="DDEEDC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8138160" y="3090672"/>
            <a:ext cx="310896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工数 -28%</a:t>
            </a:r>
            <a:endParaRPr lang="en-US" sz="1100" dirty="0"/>
          </a:p>
        </p:txBody>
      </p:sp>
      <p:sp>
        <p:nvSpPr>
          <p:cNvPr id="32" name="Shape 30"/>
          <p:cNvSpPr/>
          <p:nvPr/>
        </p:nvSpPr>
        <p:spPr>
          <a:xfrm>
            <a:off x="731520" y="3648456"/>
            <a:ext cx="2011680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DDEEDC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822960" y="3785616"/>
            <a:ext cx="182880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データ活用支援</a:t>
            </a:r>
            <a:endParaRPr lang="en-US" sz="1100" dirty="0"/>
          </a:p>
        </p:txBody>
      </p:sp>
      <p:sp>
        <p:nvSpPr>
          <p:cNvPr id="34" name="Shape 32"/>
          <p:cNvSpPr/>
          <p:nvPr/>
        </p:nvSpPr>
        <p:spPr>
          <a:xfrm>
            <a:off x="2743200" y="3648456"/>
            <a:ext cx="2103120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DDEEDC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2834640" y="3785616"/>
            <a:ext cx="192024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企画・経営部門</a:t>
            </a:r>
            <a:endParaRPr lang="en-US" sz="1100" dirty="0"/>
          </a:p>
        </p:txBody>
      </p:sp>
      <p:sp>
        <p:nvSpPr>
          <p:cNvPr id="36" name="Shape 34"/>
          <p:cNvSpPr/>
          <p:nvPr/>
        </p:nvSpPr>
        <p:spPr>
          <a:xfrm>
            <a:off x="4846320" y="3648456"/>
            <a:ext cx="3200400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DDEEDC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4937760" y="3785616"/>
            <a:ext cx="301752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判断の高速化</a:t>
            </a:r>
            <a:endParaRPr lang="en-US" sz="1100" dirty="0"/>
          </a:p>
        </p:txBody>
      </p:sp>
      <p:sp>
        <p:nvSpPr>
          <p:cNvPr id="38" name="Shape 36"/>
          <p:cNvSpPr/>
          <p:nvPr/>
        </p:nvSpPr>
        <p:spPr>
          <a:xfrm>
            <a:off x="8046720" y="3648456"/>
            <a:ext cx="3291840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DDEEDC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8138160" y="3785616"/>
            <a:ext cx="310896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報告工数 -41%</a:t>
            </a:r>
            <a:endParaRPr lang="en-US" sz="1100" dirty="0"/>
          </a:p>
        </p:txBody>
      </p:sp>
      <p:sp>
        <p:nvSpPr>
          <p:cNvPr id="40" name="Shape 38"/>
          <p:cNvSpPr/>
          <p:nvPr/>
        </p:nvSpPr>
        <p:spPr>
          <a:xfrm>
            <a:off x="731520" y="4343400"/>
            <a:ext cx="2011680" cy="694944"/>
          </a:xfrm>
          <a:prstGeom prst="rect">
            <a:avLst/>
          </a:prstGeom>
          <a:solidFill>
            <a:srgbClr val="DDEEDC"/>
          </a:solidFill>
          <a:ln w="12700">
            <a:solidFill>
              <a:srgbClr val="DDEEDC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822960" y="4480560"/>
            <a:ext cx="182880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人材育成支援</a:t>
            </a:r>
            <a:endParaRPr lang="en-US" sz="1100" dirty="0"/>
          </a:p>
        </p:txBody>
      </p:sp>
      <p:sp>
        <p:nvSpPr>
          <p:cNvPr id="42" name="Shape 40"/>
          <p:cNvSpPr/>
          <p:nvPr/>
        </p:nvSpPr>
        <p:spPr>
          <a:xfrm>
            <a:off x="2743200" y="4343400"/>
            <a:ext cx="2103120" cy="694944"/>
          </a:xfrm>
          <a:prstGeom prst="rect">
            <a:avLst/>
          </a:prstGeom>
          <a:solidFill>
            <a:srgbClr val="DDEEDC"/>
          </a:solidFill>
          <a:ln w="12700">
            <a:solidFill>
              <a:srgbClr val="DDEEDC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2834640" y="4480560"/>
            <a:ext cx="192024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事業部門</a:t>
            </a:r>
            <a:endParaRPr lang="en-US" sz="1100" dirty="0"/>
          </a:p>
        </p:txBody>
      </p:sp>
      <p:sp>
        <p:nvSpPr>
          <p:cNvPr id="44" name="Shape 42"/>
          <p:cNvSpPr/>
          <p:nvPr/>
        </p:nvSpPr>
        <p:spPr>
          <a:xfrm>
            <a:off x="4846320" y="4343400"/>
            <a:ext cx="3200400" cy="694944"/>
          </a:xfrm>
          <a:prstGeom prst="rect">
            <a:avLst/>
          </a:prstGeom>
          <a:solidFill>
            <a:srgbClr val="DDEEDC"/>
          </a:solidFill>
          <a:ln w="12700">
            <a:solidFill>
              <a:srgbClr val="DDEEDC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4937760" y="4480560"/>
            <a:ext cx="301752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現場の自走化</a:t>
            </a:r>
            <a:endParaRPr lang="en-US" sz="1100" dirty="0"/>
          </a:p>
        </p:txBody>
      </p:sp>
      <p:sp>
        <p:nvSpPr>
          <p:cNvPr id="46" name="Shape 44"/>
          <p:cNvSpPr/>
          <p:nvPr/>
        </p:nvSpPr>
        <p:spPr>
          <a:xfrm>
            <a:off x="8046720" y="4343400"/>
            <a:ext cx="3291840" cy="694944"/>
          </a:xfrm>
          <a:prstGeom prst="rect">
            <a:avLst/>
          </a:prstGeom>
          <a:solidFill>
            <a:srgbClr val="DDEEDC"/>
          </a:solidFill>
          <a:ln w="12700">
            <a:solidFill>
              <a:srgbClr val="DDEEDC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8138160" y="4480560"/>
            <a:ext cx="310896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改善提案数 2.3倍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5806440"/>
            <a:ext cx="12191695" cy="1051560"/>
          </a:xfrm>
          <a:prstGeom prst="rect">
            <a:avLst/>
          </a:prstGeom>
          <a:solidFill>
            <a:srgbClr val="F0F8F1">
              <a:alpha val="90000"/>
            </a:srgbClr>
          </a:solidFill>
          <a:ln w="12700">
            <a:solidFill>
              <a:srgbClr val="F0F8F1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566928"/>
          </a:xfrm>
          <a:prstGeom prst="rect">
            <a:avLst/>
          </a:prstGeom>
          <a:solidFill>
            <a:srgbClr val="1E3B2A"/>
          </a:solidFill>
          <a:ln w="12700">
            <a:solidFill>
              <a:srgbClr val="1E3B2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0"/>
            <a:ext cx="146304" cy="566928"/>
          </a:xfrm>
          <a:prstGeom prst="rect">
            <a:avLst/>
          </a:prstGeom>
          <a:solidFill>
            <a:srgbClr val="81B661"/>
          </a:solidFill>
          <a:ln w="12700">
            <a:solidFill>
              <a:srgbClr val="81B661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384048" y="155448"/>
            <a:ext cx="80467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成長の歩み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11109960" y="155448"/>
            <a:ext cx="685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6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31520" y="868680"/>
            <a:ext cx="10424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E3B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成長の歩み</a:t>
            </a:r>
            <a:endParaRPr lang="en-US" sz="2400" dirty="0"/>
          </a:p>
        </p:txBody>
      </p:sp>
      <p:sp>
        <p:nvSpPr>
          <p:cNvPr id="8" name="Shape 6"/>
          <p:cNvSpPr/>
          <p:nvPr/>
        </p:nvSpPr>
        <p:spPr>
          <a:xfrm>
            <a:off x="1234440" y="2880360"/>
            <a:ext cx="9692640" cy="0"/>
          </a:xfrm>
          <a:prstGeom prst="line">
            <a:avLst/>
          </a:prstGeom>
          <a:noFill/>
          <a:ln w="12700">
            <a:solidFill>
              <a:srgbClr val="366348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051560" y="2633472"/>
            <a:ext cx="512064" cy="512064"/>
          </a:xfrm>
          <a:prstGeom prst="ellipse">
            <a:avLst/>
          </a:prstGeom>
          <a:solidFill>
            <a:srgbClr val="366348"/>
          </a:solidFill>
          <a:ln w="12700">
            <a:solidFill>
              <a:srgbClr val="36634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60120" y="2157984"/>
            <a:ext cx="8229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36634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2019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429768" y="3273552"/>
            <a:ext cx="1828800" cy="2148840"/>
          </a:xfrm>
          <a:prstGeom prst="roundRect">
            <a:avLst/>
          </a:prstGeom>
          <a:solidFill>
            <a:srgbClr val="F0F8F1"/>
          </a:solidFill>
          <a:ln w="12700">
            <a:solidFill>
              <a:srgbClr val="DDEEDC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40080" y="3520440"/>
            <a:ext cx="1417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36634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創業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557784" y="3822192"/>
            <a:ext cx="1572768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営業支援をコアに事業開始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3703320" y="2633472"/>
            <a:ext cx="512064" cy="512064"/>
          </a:xfrm>
          <a:prstGeom prst="ellipse">
            <a:avLst/>
          </a:prstGeom>
          <a:solidFill>
            <a:srgbClr val="366348"/>
          </a:solidFill>
          <a:ln w="12700">
            <a:solidFill>
              <a:srgbClr val="366348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611880" y="2157984"/>
            <a:ext cx="8229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36634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2021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3081528" y="3273552"/>
            <a:ext cx="1828800" cy="2148840"/>
          </a:xfrm>
          <a:prstGeom prst="roundRect">
            <a:avLst/>
          </a:prstGeom>
          <a:solidFill>
            <a:srgbClr val="DDEEDC"/>
          </a:solidFill>
          <a:ln w="12700">
            <a:solidFill>
              <a:srgbClr val="DDEEDC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291840" y="3520440"/>
            <a:ext cx="1417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36634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拡張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3209544" y="3822192"/>
            <a:ext cx="1572768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業務改善領域へ展開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6355080" y="2633472"/>
            <a:ext cx="512064" cy="512064"/>
          </a:xfrm>
          <a:prstGeom prst="ellipse">
            <a:avLst/>
          </a:prstGeom>
          <a:solidFill>
            <a:srgbClr val="366348"/>
          </a:solidFill>
          <a:ln w="12700">
            <a:solidFill>
              <a:srgbClr val="366348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263640" y="2157984"/>
            <a:ext cx="8229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36634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2023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5733288" y="3273552"/>
            <a:ext cx="1828800" cy="2148840"/>
          </a:xfrm>
          <a:prstGeom prst="roundRect">
            <a:avLst/>
          </a:prstGeom>
          <a:solidFill>
            <a:srgbClr val="F0F8F1"/>
          </a:solidFill>
          <a:ln w="12700">
            <a:solidFill>
              <a:srgbClr val="DDEEDC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5943600" y="3520440"/>
            <a:ext cx="1417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36634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深化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5861304" y="3822192"/>
            <a:ext cx="1572768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データ活用支援を本格化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9006840" y="2633472"/>
            <a:ext cx="512064" cy="512064"/>
          </a:xfrm>
          <a:prstGeom prst="ellipse">
            <a:avLst/>
          </a:prstGeom>
          <a:solidFill>
            <a:srgbClr val="366348"/>
          </a:solidFill>
          <a:ln w="12700">
            <a:solidFill>
              <a:srgbClr val="366348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8915400" y="2157984"/>
            <a:ext cx="8229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36634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2026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8385048" y="3273552"/>
            <a:ext cx="1828800" cy="2148840"/>
          </a:xfrm>
          <a:prstGeom prst="roundRect">
            <a:avLst/>
          </a:prstGeom>
          <a:solidFill>
            <a:srgbClr val="DDEEDC"/>
          </a:solidFill>
          <a:ln w="12700">
            <a:solidFill>
              <a:srgbClr val="DDEEDC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8595360" y="3520440"/>
            <a:ext cx="1417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36634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現在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8513064" y="3822192"/>
            <a:ext cx="1572768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採用・営業の両面強化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5806440"/>
            <a:ext cx="12191695" cy="1051560"/>
          </a:xfrm>
          <a:prstGeom prst="rect">
            <a:avLst/>
          </a:prstGeom>
          <a:solidFill>
            <a:srgbClr val="F0F8F1">
              <a:alpha val="90000"/>
            </a:srgbClr>
          </a:solidFill>
          <a:ln w="12700">
            <a:solidFill>
              <a:srgbClr val="F0F8F1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566928"/>
          </a:xfrm>
          <a:prstGeom prst="rect">
            <a:avLst/>
          </a:prstGeom>
          <a:solidFill>
            <a:srgbClr val="1E3B2A"/>
          </a:solidFill>
          <a:ln w="12700">
            <a:solidFill>
              <a:srgbClr val="1E3B2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0"/>
            <a:ext cx="146304" cy="566928"/>
          </a:xfrm>
          <a:prstGeom prst="rect">
            <a:avLst/>
          </a:prstGeom>
          <a:solidFill>
            <a:srgbClr val="81B661"/>
          </a:solidFill>
          <a:ln w="12700">
            <a:solidFill>
              <a:srgbClr val="81B661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384048" y="155448"/>
            <a:ext cx="80467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用途別メッセージ設計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11109960" y="155448"/>
            <a:ext cx="685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7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31520" y="868680"/>
            <a:ext cx="10424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E3B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用途別メッセージ設計</a:t>
            </a:r>
            <a:endParaRPr lang="en-US" sz="2400" dirty="0"/>
          </a:p>
        </p:txBody>
      </p:sp>
      <p:sp>
        <p:nvSpPr>
          <p:cNvPr id="8" name="Shape 6"/>
          <p:cNvSpPr/>
          <p:nvPr/>
        </p:nvSpPr>
        <p:spPr>
          <a:xfrm>
            <a:off x="731520" y="1737360"/>
            <a:ext cx="5440680" cy="4526280"/>
          </a:xfrm>
          <a:prstGeom prst="roundRect">
            <a:avLst/>
          </a:prstGeom>
          <a:solidFill>
            <a:srgbClr val="F0F8F1"/>
          </a:solidFill>
          <a:ln w="12700">
            <a:solidFill>
              <a:srgbClr val="DDEEDC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016752" y="1737360"/>
            <a:ext cx="5440680" cy="4526280"/>
          </a:xfrm>
          <a:prstGeom prst="roundRect">
            <a:avLst/>
          </a:prstGeom>
          <a:solidFill>
            <a:srgbClr val="DDEEDC"/>
          </a:solidFill>
          <a:ln w="12700">
            <a:solidFill>
              <a:srgbClr val="DDEEDC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87552" y="1965960"/>
            <a:ext cx="4754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E3B2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採用候補者に伝える内容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6272784" y="1965960"/>
            <a:ext cx="4754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E3B2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顧客に伝える内容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987552" y="2468880"/>
            <a:ext cx="4800600" cy="7498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・なぜこの事業に取り組むのか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987552" y="3429000"/>
            <a:ext cx="4800600" cy="7498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・どんな成長機会があるのか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987552" y="4389120"/>
            <a:ext cx="4800600" cy="7498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・評価と働き方はどう設計されているか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6272784" y="2468880"/>
            <a:ext cx="4800600" cy="7498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・どんな成果を再現できるのか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6272784" y="3429000"/>
            <a:ext cx="4800600" cy="7498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・どの体制で支援するのか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6272784" y="4389120"/>
            <a:ext cx="4800600" cy="7498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・導入後にどう改善を続けるのか</a:t>
            </a:r>
            <a:endParaRPr lang="en-US" sz="13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5806440"/>
            <a:ext cx="12191695" cy="1051560"/>
          </a:xfrm>
          <a:prstGeom prst="rect">
            <a:avLst/>
          </a:prstGeom>
          <a:solidFill>
            <a:srgbClr val="F0F8F1">
              <a:alpha val="90000"/>
            </a:srgbClr>
          </a:solidFill>
          <a:ln w="12700">
            <a:solidFill>
              <a:srgbClr val="F0F8F1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566928"/>
          </a:xfrm>
          <a:prstGeom prst="rect">
            <a:avLst/>
          </a:prstGeom>
          <a:solidFill>
            <a:srgbClr val="1E3B2A"/>
          </a:solidFill>
          <a:ln w="12700">
            <a:solidFill>
              <a:srgbClr val="1E3B2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0"/>
            <a:ext cx="146304" cy="566928"/>
          </a:xfrm>
          <a:prstGeom prst="rect">
            <a:avLst/>
          </a:prstGeom>
          <a:solidFill>
            <a:srgbClr val="81B661"/>
          </a:solidFill>
          <a:ln w="12700">
            <a:solidFill>
              <a:srgbClr val="81B661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384048" y="155448"/>
            <a:ext cx="80467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チーム構成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11109960" y="155448"/>
            <a:ext cx="685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8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31520" y="868680"/>
            <a:ext cx="10424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E3B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チーム構成</a:t>
            </a:r>
            <a:endParaRPr lang="en-US" sz="2400" dirty="0"/>
          </a:p>
        </p:txBody>
      </p:sp>
      <p:sp>
        <p:nvSpPr>
          <p:cNvPr id="8" name="Shape 6"/>
          <p:cNvSpPr/>
          <p:nvPr/>
        </p:nvSpPr>
        <p:spPr>
          <a:xfrm>
            <a:off x="731520" y="1737360"/>
            <a:ext cx="10972800" cy="914400"/>
          </a:xfrm>
          <a:prstGeom prst="roundRect">
            <a:avLst/>
          </a:prstGeom>
          <a:solidFill>
            <a:srgbClr val="F0F8F1"/>
          </a:solidFill>
          <a:ln w="12700">
            <a:solidFill>
              <a:srgbClr val="DDEEDC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914400" y="1993392"/>
            <a:ext cx="24688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3B2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代表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3566160" y="2011680"/>
            <a:ext cx="19202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6634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【氏名】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5669280" y="1965960"/>
            <a:ext cx="56692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経営方針と価値定義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731520" y="2834640"/>
            <a:ext cx="10972800" cy="914400"/>
          </a:xfrm>
          <a:prstGeom prst="roundRect">
            <a:avLst/>
          </a:prstGeom>
          <a:solidFill>
            <a:srgbClr val="DDEEDC"/>
          </a:solidFill>
          <a:ln w="12700">
            <a:solidFill>
              <a:srgbClr val="DDEEDC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914400" y="3090672"/>
            <a:ext cx="24688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3B2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事業責任者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3566160" y="3108960"/>
            <a:ext cx="19202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6634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【氏名】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5669280" y="3063240"/>
            <a:ext cx="56692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サービス品質と顧客成果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731520" y="3931920"/>
            <a:ext cx="10972800" cy="914400"/>
          </a:xfrm>
          <a:prstGeom prst="roundRect">
            <a:avLst/>
          </a:prstGeom>
          <a:solidFill>
            <a:srgbClr val="F0F8F1"/>
          </a:solidFill>
          <a:ln w="12700">
            <a:solidFill>
              <a:srgbClr val="DDEEDC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914400" y="4187952"/>
            <a:ext cx="24688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3B2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採用責任者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3566160" y="4206240"/>
            <a:ext cx="19202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6634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【氏名】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5669280" y="4160520"/>
            <a:ext cx="56692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採用戦略と候補者体験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731520" y="5029200"/>
            <a:ext cx="10972800" cy="914400"/>
          </a:xfrm>
          <a:prstGeom prst="roundRect">
            <a:avLst/>
          </a:prstGeom>
          <a:solidFill>
            <a:srgbClr val="DDEEDC"/>
          </a:solidFill>
          <a:ln w="12700">
            <a:solidFill>
              <a:srgbClr val="DDEEDC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914400" y="5285232"/>
            <a:ext cx="24688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3B2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提供責任者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3566160" y="5303520"/>
            <a:ext cx="19202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6634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【氏名】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5669280" y="5257800"/>
            <a:ext cx="56692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運用設計と品質管理</a:t>
            </a:r>
            <a:endParaRPr lang="en-US" sz="1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5806440"/>
            <a:ext cx="12191695" cy="1051560"/>
          </a:xfrm>
          <a:prstGeom prst="rect">
            <a:avLst/>
          </a:prstGeom>
          <a:solidFill>
            <a:srgbClr val="F0F8F1">
              <a:alpha val="90000"/>
            </a:srgbClr>
          </a:solidFill>
          <a:ln w="12700">
            <a:solidFill>
              <a:srgbClr val="F0F8F1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566928"/>
          </a:xfrm>
          <a:prstGeom prst="rect">
            <a:avLst/>
          </a:prstGeom>
          <a:solidFill>
            <a:srgbClr val="1E3B2A"/>
          </a:solidFill>
          <a:ln w="12700">
            <a:solidFill>
              <a:srgbClr val="1E3B2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0"/>
            <a:ext cx="146304" cy="566928"/>
          </a:xfrm>
          <a:prstGeom prst="rect">
            <a:avLst/>
          </a:prstGeom>
          <a:solidFill>
            <a:srgbClr val="81B661"/>
          </a:solidFill>
          <a:ln w="12700">
            <a:solidFill>
              <a:srgbClr val="81B661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384048" y="155448"/>
            <a:ext cx="80467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ポジショニング（戦略性 × 実行力）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11109960" y="155448"/>
            <a:ext cx="685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9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31520" y="868680"/>
            <a:ext cx="10424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E3B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ポジショニング（戦略性 × 実行力）</a:t>
            </a:r>
            <a:endParaRPr lang="en-US" sz="2400" dirty="0"/>
          </a:p>
        </p:txBody>
      </p:sp>
      <p:sp>
        <p:nvSpPr>
          <p:cNvPr id="8" name="Shape 6"/>
          <p:cNvSpPr/>
          <p:nvPr/>
        </p:nvSpPr>
        <p:spPr>
          <a:xfrm>
            <a:off x="960120" y="1737360"/>
            <a:ext cx="9875520" cy="44805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DEEDC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897880" y="1737360"/>
            <a:ext cx="0" cy="4480560"/>
          </a:xfrm>
          <a:prstGeom prst="line">
            <a:avLst/>
          </a:prstGeom>
          <a:noFill/>
          <a:ln w="12700">
            <a:solidFill>
              <a:srgbClr val="366348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960120" y="3977640"/>
            <a:ext cx="9875520" cy="0"/>
          </a:xfrm>
          <a:prstGeom prst="line">
            <a:avLst/>
          </a:prstGeom>
          <a:noFill/>
          <a:ln w="12700">
            <a:solidFill>
              <a:srgbClr val="366348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 rot="16200000">
            <a:off x="320040" y="34290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4D705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戦略性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5303520" y="6355080"/>
            <a:ext cx="21031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4D705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実行力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1143000" y="187452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E3B2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当社の優位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1143000" y="2185416"/>
            <a:ext cx="4389120" cy="1783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・戦略と実行の一体支援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・定着までの伴走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6080760" y="187452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E3B2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競合が強い領域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6080760" y="2185416"/>
            <a:ext cx="4389120" cy="1783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・特定業界の超特化ノウハウ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1143000" y="411480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E3B2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今後強化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1143000" y="4425696"/>
            <a:ext cx="4389120" cy="1783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・採用広報の情報発信頻度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6080760" y="411480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E3B2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非注力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6080760" y="4425696"/>
            <a:ext cx="4389120" cy="1783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A4A3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・単発作業のみの受託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Stria Deck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会社紹介 採用・営業兼用</dc:title>
  <dc:subject>日本企業向け商用プレゼンテーションテンプレート</dc:subject>
  <dc:creator>Stria Deck</dc:creator>
  <cp:lastModifiedBy>Stria Deck</cp:lastModifiedBy>
  <cp:revision>1</cp:revision>
  <dcterms:created xsi:type="dcterms:W3CDTF">2026-02-15T16:08:29Z</dcterms:created>
  <dcterms:modified xsi:type="dcterms:W3CDTF">2026-02-15T16:08:29Z</dcterms:modified>
</cp:coreProperties>
</file>